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1376" r:id="rId3"/>
    <p:sldId id="1380" r:id="rId4"/>
    <p:sldId id="1389" r:id="rId5"/>
    <p:sldId id="1382" r:id="rId6"/>
    <p:sldId id="1390" r:id="rId7"/>
    <p:sldId id="1396" r:id="rId8"/>
    <p:sldId id="1395" r:id="rId9"/>
    <p:sldId id="1398" r:id="rId10"/>
    <p:sldId id="1400" r:id="rId11"/>
    <p:sldId id="1399" r:id="rId12"/>
    <p:sldId id="345" r:id="rId13"/>
    <p:sldId id="1419" r:id="rId14"/>
    <p:sldId id="1401" r:id="rId15"/>
    <p:sldId id="1392" r:id="rId16"/>
    <p:sldId id="1393" r:id="rId17"/>
    <p:sldId id="1424" r:id="rId18"/>
    <p:sldId id="1421" r:id="rId19"/>
    <p:sldId id="1422" r:id="rId20"/>
    <p:sldId id="1423" r:id="rId21"/>
    <p:sldId id="1425" r:id="rId22"/>
    <p:sldId id="1426" r:id="rId23"/>
    <p:sldId id="1427" r:id="rId24"/>
    <p:sldId id="1378" r:id="rId25"/>
    <p:sldId id="850" r:id="rId26"/>
    <p:sldId id="852" r:id="rId27"/>
    <p:sldId id="833" r:id="rId28"/>
    <p:sldId id="855" r:id="rId29"/>
    <p:sldId id="842" r:id="rId30"/>
    <p:sldId id="279" r:id="rId31"/>
    <p:sldId id="280" r:id="rId32"/>
    <p:sldId id="281" r:id="rId33"/>
    <p:sldId id="835" r:id="rId34"/>
    <p:sldId id="1379" r:id="rId35"/>
    <p:sldId id="1377" r:id="rId36"/>
    <p:sldId id="684" r:id="rId37"/>
    <p:sldId id="685" r:id="rId38"/>
    <p:sldId id="1428" r:id="rId39"/>
    <p:sldId id="1429" r:id="rId40"/>
    <p:sldId id="1374" r:id="rId41"/>
    <p:sldId id="1384" r:id="rId42"/>
    <p:sldId id="682" r:id="rId43"/>
    <p:sldId id="691" r:id="rId44"/>
    <p:sldId id="692" r:id="rId45"/>
    <p:sldId id="693" r:id="rId46"/>
    <p:sldId id="696" r:id="rId47"/>
    <p:sldId id="700" r:id="rId48"/>
    <p:sldId id="702" r:id="rId49"/>
    <p:sldId id="1373" r:id="rId50"/>
    <p:sldId id="1372" r:id="rId51"/>
    <p:sldId id="277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SimHei" panose="02010609060101010101" pitchFamily="49" charset="-122"/>
      <p:regular r:id="rId64"/>
    </p:embeddedFont>
    <p:embeddedFont>
      <p:font typeface="SimSun" panose="02010600030101010101" pitchFamily="2" charset="-122"/>
      <p:regular r:id="rId65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609"/>
    <a:srgbClr val="F1C8C8"/>
    <a:srgbClr val="D5F2CF"/>
    <a:srgbClr val="F7F5BE"/>
    <a:srgbClr val="FAC5C6"/>
    <a:srgbClr val="FF2F92"/>
    <a:srgbClr val="C7ECC6"/>
    <a:srgbClr val="E6E6E6"/>
    <a:srgbClr val="D6D6F8"/>
    <a:srgbClr val="F7F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8"/>
    <p:restoredTop sz="96512"/>
  </p:normalViewPr>
  <p:slideViewPr>
    <p:cSldViewPr snapToGrid="0" snapToObjects="1">
      <p:cViewPr varScale="1">
        <p:scale>
          <a:sx n="114" d="100"/>
          <a:sy n="114" d="100"/>
        </p:scale>
        <p:origin x="192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2025/12/26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20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85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50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53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48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254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199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674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09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40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257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96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647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21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21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一个线程执行完</a:t>
            </a:r>
            <a:r>
              <a:rPr kumimoji="1" lang="en-US" altLang="zh-CN" dirty="0"/>
              <a:t>foo++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bar++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foo=1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bar=1</a:t>
            </a:r>
            <a:r>
              <a:rPr kumimoji="1" lang="zh-CN" altLang="en-US" dirty="0"/>
              <a:t>，没有执行</a:t>
            </a:r>
            <a:r>
              <a:rPr kumimoji="1" lang="en-US" altLang="zh-CN" dirty="0" err="1"/>
              <a:t>printf</a:t>
            </a:r>
            <a:r>
              <a:rPr kumimoji="1" lang="zh-CN" altLang="en-US" dirty="0"/>
              <a:t>，另一个线程接着执行</a:t>
            </a:r>
            <a:r>
              <a:rPr kumimoji="1" lang="en-US" altLang="zh-CN" dirty="0"/>
              <a:t>foo++</a:t>
            </a:r>
            <a:r>
              <a:rPr kumimoji="1" lang="zh-CN" altLang="en-US" dirty="0"/>
              <a:t>，没有执行</a:t>
            </a:r>
            <a:r>
              <a:rPr kumimoji="1" lang="en-US" altLang="zh-CN" dirty="0"/>
              <a:t>bar++</a:t>
            </a:r>
            <a:r>
              <a:rPr kumimoji="1" lang="zh-CN" altLang="en-US" dirty="0"/>
              <a:t>，转回第一个线程，执行</a:t>
            </a:r>
            <a:r>
              <a:rPr kumimoji="1" lang="en-US" altLang="zh-CN" dirty="0" err="1"/>
              <a:t>printf</a:t>
            </a:r>
            <a:r>
              <a:rPr kumimoji="1" lang="zh-CN" altLang="en-US" dirty="0"/>
              <a:t>，输出的就是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，然后转回第二个线程，接着执行</a:t>
            </a:r>
            <a:r>
              <a:rPr kumimoji="1" lang="en-US" altLang="zh-CN" dirty="0"/>
              <a:t>bar++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printf</a:t>
            </a:r>
            <a:r>
              <a:rPr kumimoji="1" lang="zh-CN" altLang="en-US" dirty="0"/>
              <a:t>，输出的就是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58216-C8AA-4948-8806-58F39BB73D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60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25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28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31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11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33~34 </a:t>
            </a:r>
            <a:r>
              <a:rPr kumimoji="1" lang="zh-CN" altLang="en-US" dirty="0"/>
              <a:t>页， 说明列出的每个标准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函数的功能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35~36 </a:t>
            </a:r>
            <a:r>
              <a:rPr kumimoji="1" lang="zh-CN" altLang="en-US" dirty="0"/>
              <a:t>页， 说明 </a:t>
            </a:r>
            <a:r>
              <a:rPr kumimoji="1" lang="en-US" altLang="zh-CN" dirty="0"/>
              <a:t>I/O </a:t>
            </a:r>
            <a:r>
              <a:rPr kumimoji="1" lang="zh-CN" altLang="en-US" dirty="0"/>
              <a:t>操作为什么要用带缓冲的形式。</a:t>
            </a:r>
            <a:endParaRPr kumimoji="1" lang="en-US" altLang="zh-CN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18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40~42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C </a:t>
            </a:r>
            <a:r>
              <a:rPr kumimoji="1" lang="zh-CN" altLang="en-US" dirty="0"/>
              <a:t>标准 </a:t>
            </a:r>
            <a:r>
              <a:rPr kumimoji="1" lang="en-US" altLang="zh-CN" dirty="0"/>
              <a:t>I/O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Unix I/O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RIO </a:t>
            </a:r>
            <a:r>
              <a:rPr kumimoji="1" lang="zh-CN" altLang="en-US" dirty="0"/>
              <a:t>三种方式在软件系统中所处的层次， 并简要介绍各自的代表函数。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20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73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BB63B-44EF-AC46-BD0F-3B53208DD671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D084-1A2C-9A4E-9498-AF4DD9D7BEA1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2F95-939C-0D46-B040-7A24C7C5627A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7514-7759-FB4E-A18A-69D00169667E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E2B9-8CF3-E34B-81AF-BEAB1F73F40A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7379-9015-F94E-9F1F-4D51B82DC9D4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4AB8-EA0E-2B46-8193-8350B5D8353B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985F-399B-FE45-BF50-B630997A5914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79FE-6594-CB44-9726-6BDF80E08081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68A3-C714-0741-BB40-EEC8F7CD98AE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672B-79DF-1647-8738-54C29029CC7D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9E3C-42FE-7C46-8EA3-88A55D9A73FC}" type="datetime1">
              <a:rPr lang="en-US" altLang="zh-CN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902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Goodbye</a:t>
            </a:r>
          </a:p>
        </p:txBody>
      </p:sp>
      <p:pic>
        <p:nvPicPr>
          <p:cNvPr id="5" name="Picture 2" descr="Image result for Goodbye meme">
            <a:extLst>
              <a:ext uri="{FF2B5EF4-FFF2-40B4-BE49-F238E27FC236}">
                <a16:creationId xmlns:a16="http://schemas.microsoft.com/office/drawing/2014/main" id="{005EC63F-94CF-CD44-83A2-697598D0B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6" r="576" b="5657"/>
          <a:stretch/>
        </p:blipFill>
        <p:spPr bwMode="auto">
          <a:xfrm>
            <a:off x="9034316" y="4701307"/>
            <a:ext cx="3416300" cy="215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20+ Christmas Wallpaper Ideas : Teal Background For PC/Laptop I Take ...">
            <a:extLst>
              <a:ext uri="{FF2B5EF4-FFF2-40B4-BE49-F238E27FC236}">
                <a16:creationId xmlns:a16="http://schemas.microsoft.com/office/drawing/2014/main" id="{A1E60FA4-162B-7C40-9911-504146A5C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2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66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Posix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：线程回收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BB363-6314-174C-B0A2-45411816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8" y="1232876"/>
            <a:ext cx="6650484" cy="11334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390A9C-5092-4746-9C7A-FF567F5CA19E}"/>
              </a:ext>
            </a:extLst>
          </p:cNvPr>
          <p:cNvSpPr txBox="1"/>
          <p:nvPr/>
        </p:nvSpPr>
        <p:spPr>
          <a:xfrm>
            <a:off x="268438" y="2366367"/>
            <a:ext cx="4629238" cy="1705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阻塞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，直到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tid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终止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终止线程的返回值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(void *)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被放到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thread_return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指向的位置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必须指定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tid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，不支持等待任意线程终止</a:t>
            </a:r>
          </a:p>
        </p:txBody>
      </p:sp>
    </p:spTree>
    <p:extLst>
      <p:ext uri="{BB962C8B-B14F-4D97-AF65-F5344CB8AC3E}">
        <p14:creationId xmlns:p14="http://schemas.microsoft.com/office/powerpoint/2010/main" val="278762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66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Posix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：线程分离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DEA57-6741-C245-8836-41AD969F0A28}"/>
              </a:ext>
            </a:extLst>
          </p:cNvPr>
          <p:cNvSpPr txBox="1"/>
          <p:nvPr/>
        </p:nvSpPr>
        <p:spPr>
          <a:xfrm>
            <a:off x="268438" y="1232876"/>
            <a:ext cx="7859844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主线程和对等线程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和父子进程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一样，实际上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地位平等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（都是对等线程）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一个线程可以杀死任何的对等线程，或者等待它的任意对等线程终止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一个线程要么是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可结合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的，要么是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分离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可结合（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default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）：可被其他对等线程杀死和回收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必须显式地回收（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pthread_join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分离：不可被其他对等线程杀死和回收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系统自动回收，可避免不必要的线程阻塞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2C89A-D01D-AD4F-AB5A-09AB0DAC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10" y="4577664"/>
            <a:ext cx="6248582" cy="1028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22BE6-081A-234E-9201-30639223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10" y="5630857"/>
            <a:ext cx="6248582" cy="10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54050-B228-4EA5-9597-65967C86C7CE}"/>
              </a:ext>
            </a:extLst>
          </p:cNvPr>
          <p:cNvSpPr txBox="1"/>
          <p:nvPr/>
        </p:nvSpPr>
        <p:spPr>
          <a:xfrm>
            <a:off x="1828800" y="1819304"/>
            <a:ext cx="5464241" cy="464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*thread(void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vargp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volatile long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*(long *)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vargp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long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("%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gCount+vCount+lCount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NULL;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var;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tid1, tid2;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("%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&amp;var);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fork();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(&amp;tid1,NULL,thread,&amp;var);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(&amp;tid2,NULL,thread,&amp;var);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(tid1, NULL);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(tid2, NULL);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  <a:endParaRPr lang="zh-CN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0B0479-B512-494D-A81D-790D26BC3E59}"/>
              </a:ext>
            </a:extLst>
          </p:cNvPr>
          <p:cNvGraphicFramePr>
            <a:graphicFrameLocks noGrp="1"/>
          </p:cNvGraphicFramePr>
          <p:nvPr/>
        </p:nvGraphicFramePr>
        <p:xfrm>
          <a:off x="7565318" y="1819303"/>
          <a:ext cx="2608160" cy="4647426"/>
        </p:xfrm>
        <a:graphic>
          <a:graphicData uri="http://schemas.openxmlformats.org/drawingml/2006/table">
            <a:tbl>
              <a:tblPr firstRow="1" firstCol="1" bandRow="1"/>
              <a:tblGrid>
                <a:gridCol w="843613">
                  <a:extLst>
                    <a:ext uri="{9D8B030D-6E8A-4147-A177-3AD203B41FA5}">
                      <a16:colId xmlns:a16="http://schemas.microsoft.com/office/drawing/2014/main" val="3915302742"/>
                    </a:ext>
                  </a:extLst>
                </a:gridCol>
                <a:gridCol w="842621">
                  <a:extLst>
                    <a:ext uri="{9D8B030D-6E8A-4147-A177-3AD203B41FA5}">
                      <a16:colId xmlns:a16="http://schemas.microsoft.com/office/drawing/2014/main" val="3203198069"/>
                    </a:ext>
                  </a:extLst>
                </a:gridCol>
                <a:gridCol w="921926">
                  <a:extLst>
                    <a:ext uri="{9D8B030D-6E8A-4147-A177-3AD203B41FA5}">
                      <a16:colId xmlns:a16="http://schemas.microsoft.com/office/drawing/2014/main" val="4226607298"/>
                    </a:ext>
                  </a:extLst>
                </a:gridCol>
              </a:tblGrid>
              <a:tr h="13278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高地址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136306"/>
                  </a:ext>
                </a:extLst>
              </a:tr>
              <a:tr h="331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...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...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146279"/>
                  </a:ext>
                </a:extLst>
              </a:tr>
              <a:tr h="331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共享库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共享库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共享库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397249"/>
                  </a:ext>
                </a:extLst>
              </a:tr>
              <a:tr h="331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...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...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921667"/>
                  </a:ext>
                </a:extLst>
              </a:tr>
              <a:tr h="6639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堆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66703"/>
                  </a:ext>
                </a:extLst>
              </a:tr>
              <a:tr h="6639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数据区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34823"/>
                  </a:ext>
                </a:extLst>
              </a:tr>
              <a:tr h="6639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代码区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低地址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59332"/>
                  </a:ext>
                </a:extLst>
              </a:tr>
              <a:tr h="331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父进程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子进程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706390"/>
                  </a:ext>
                </a:extLst>
              </a:tr>
            </a:tbl>
          </a:graphicData>
        </a:graphic>
      </p:graphicFrame>
      <p:sp>
        <p:nvSpPr>
          <p:cNvPr id="9" name="Callout: Line 8">
            <a:extLst>
              <a:ext uri="{FF2B5EF4-FFF2-40B4-BE49-F238E27FC236}">
                <a16:creationId xmlns:a16="http://schemas.microsoft.com/office/drawing/2014/main" id="{B61914E4-5B01-4709-B655-AA54C22072F6}"/>
              </a:ext>
            </a:extLst>
          </p:cNvPr>
          <p:cNvSpPr/>
          <p:nvPr/>
        </p:nvSpPr>
        <p:spPr>
          <a:xfrm>
            <a:off x="4500466" y="475862"/>
            <a:ext cx="2108719" cy="895739"/>
          </a:xfrm>
          <a:prstGeom prst="borderCallout1">
            <a:avLst>
              <a:gd name="adj1" fmla="val 75000"/>
              <a:gd name="adj2" fmla="val -8775"/>
              <a:gd name="adj3" fmla="val 155208"/>
              <a:gd name="adj4" fmla="val -59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全局变量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位于数据区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线程共享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C8B6CAA-C452-4D39-A2FC-8C7CA731EC8B}"/>
              </a:ext>
            </a:extLst>
          </p:cNvPr>
          <p:cNvSpPr/>
          <p:nvPr/>
        </p:nvSpPr>
        <p:spPr>
          <a:xfrm>
            <a:off x="5274907" y="644347"/>
            <a:ext cx="2108719" cy="895739"/>
          </a:xfrm>
          <a:prstGeom prst="borderCallout1">
            <a:avLst>
              <a:gd name="adj1" fmla="val 105208"/>
              <a:gd name="adj2" fmla="val -8332"/>
              <a:gd name="adj3" fmla="val 231249"/>
              <a:gd name="adj4" fmla="val -480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局部静态变量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位于数据区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线程共享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2F2A409F-4166-48B6-9543-AC1E33920EF4}"/>
              </a:ext>
            </a:extLst>
          </p:cNvPr>
          <p:cNvSpPr/>
          <p:nvPr/>
        </p:nvSpPr>
        <p:spPr>
          <a:xfrm>
            <a:off x="6760680" y="279630"/>
            <a:ext cx="2108719" cy="895739"/>
          </a:xfrm>
          <a:prstGeom prst="borderCallout1">
            <a:avLst>
              <a:gd name="adj1" fmla="val 105208"/>
              <a:gd name="adj2" fmla="val -8332"/>
              <a:gd name="adj3" fmla="val 232291"/>
              <a:gd name="adj4" fmla="val -892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栈上的临时变量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线程不共享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7E956-D994-4CE1-908A-F8D7AA73536E}"/>
              </a:ext>
            </a:extLst>
          </p:cNvPr>
          <p:cNvSpPr txBox="1"/>
          <p:nvPr/>
        </p:nvSpPr>
        <p:spPr>
          <a:xfrm>
            <a:off x="7565319" y="4814596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lCount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01477-85B8-4AC6-8BC7-83080D9C0232}"/>
              </a:ext>
            </a:extLst>
          </p:cNvPr>
          <p:cNvSpPr txBox="1"/>
          <p:nvPr/>
        </p:nvSpPr>
        <p:spPr>
          <a:xfrm>
            <a:off x="9310144" y="4814596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lCount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28641-4B77-48A1-84DC-6EDC6B7AF4CE}"/>
              </a:ext>
            </a:extLst>
          </p:cNvPr>
          <p:cNvSpPr txBox="1"/>
          <p:nvPr/>
        </p:nvSpPr>
        <p:spPr>
          <a:xfrm>
            <a:off x="7574396" y="5112485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gCount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02769-B382-4BCA-8085-1EBB6DD3424A}"/>
              </a:ext>
            </a:extLst>
          </p:cNvPr>
          <p:cNvSpPr txBox="1"/>
          <p:nvPr/>
        </p:nvSpPr>
        <p:spPr>
          <a:xfrm>
            <a:off x="9301067" y="5131091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gCount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7AC9-BD14-42DB-92B7-4D4646CB2847}"/>
              </a:ext>
            </a:extLst>
          </p:cNvPr>
          <p:cNvSpPr txBox="1"/>
          <p:nvPr/>
        </p:nvSpPr>
        <p:spPr>
          <a:xfrm>
            <a:off x="7565318" y="2008926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vCount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CEA91-610E-4139-939A-96D72B583D96}"/>
              </a:ext>
            </a:extLst>
          </p:cNvPr>
          <p:cNvSpPr txBox="1"/>
          <p:nvPr/>
        </p:nvSpPr>
        <p:spPr>
          <a:xfrm>
            <a:off x="7565317" y="2496438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vCount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2C9695-9BAF-48F8-83DB-63493CCE1BD1}"/>
              </a:ext>
            </a:extLst>
          </p:cNvPr>
          <p:cNvSpPr txBox="1"/>
          <p:nvPr/>
        </p:nvSpPr>
        <p:spPr>
          <a:xfrm>
            <a:off x="9301068" y="2008926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vCount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7673E-D25C-4263-AA2D-FE0293CA1C84}"/>
              </a:ext>
            </a:extLst>
          </p:cNvPr>
          <p:cNvSpPr txBox="1"/>
          <p:nvPr/>
        </p:nvSpPr>
        <p:spPr>
          <a:xfrm>
            <a:off x="9301067" y="2496438"/>
            <a:ext cx="86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vCount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6A1D63-F4B8-44F3-ADAF-7EA215B1D13D}"/>
              </a:ext>
            </a:extLst>
          </p:cNvPr>
          <p:cNvSpPr txBox="1"/>
          <p:nvPr/>
        </p:nvSpPr>
        <p:spPr>
          <a:xfrm>
            <a:off x="3061407" y="1645035"/>
            <a:ext cx="5909389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long foo = 0, bar = 0;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*thread(void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vargp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("%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",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fflush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NULL;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tid1, tid2;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(&amp;tid1, NULL, thread, NULL);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(&amp;tid2, NULL, thread, NULL);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(tid1, NULL);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(tid2, NULL);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43A8E5-B0C6-439D-AADB-746142D0A0DE}"/>
              </a:ext>
            </a:extLst>
          </p:cNvPr>
          <p:cNvSpPr txBox="1"/>
          <p:nvPr/>
        </p:nvSpPr>
        <p:spPr>
          <a:xfrm>
            <a:off x="2269724" y="975640"/>
            <a:ext cx="769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下面的程序会引发竞争。一个可能的输出结果为</a:t>
            </a:r>
            <a:r>
              <a:rPr lang="en-US" altLang="zh-CN" dirty="0"/>
              <a:t>2 1 2 2</a:t>
            </a:r>
            <a:r>
              <a:rPr lang="zh-CN" altLang="zh-CN" dirty="0"/>
              <a:t>。解释输出这一结果的原因。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27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66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Posix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的并发服务器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34DBC2-66EE-CC4E-8369-332F3ED7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" y="1454547"/>
            <a:ext cx="8141162" cy="4755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2D2CAE-AFC3-B749-BCD0-D2F375385CFD}"/>
              </a:ext>
            </a:extLst>
          </p:cNvPr>
          <p:cNvSpPr txBox="1"/>
          <p:nvPr/>
        </p:nvSpPr>
        <p:spPr>
          <a:xfrm>
            <a:off x="4791307" y="4113228"/>
            <a:ext cx="6313714" cy="1290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为什么不直接传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connfd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而要先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malloc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再传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connfdp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？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line 30: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onnfd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line 21: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connfdp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的关系？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Pthread_detach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Free</a:t>
            </a:r>
            <a:r>
              <a:rPr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Close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CF81C0-F569-8847-A1AF-B4F025E533F5}"/>
              </a:ext>
            </a:extLst>
          </p:cNvPr>
          <p:cNvSpPr/>
          <p:nvPr/>
        </p:nvSpPr>
        <p:spPr>
          <a:xfrm>
            <a:off x="1773044" y="1984917"/>
            <a:ext cx="6636556" cy="546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C0EE46-E89F-094F-9527-E28F065C9D24}"/>
              </a:ext>
            </a:extLst>
          </p:cNvPr>
          <p:cNvSpPr/>
          <p:nvPr/>
        </p:nvSpPr>
        <p:spPr>
          <a:xfrm>
            <a:off x="1349297" y="4326674"/>
            <a:ext cx="3233853" cy="289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92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生产者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消费者问题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2430578-EB9F-004A-9FCC-DEF5E2F57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01" y="1492934"/>
            <a:ext cx="1219200" cy="1108075"/>
          </a:xfrm>
          <a:prstGeom prst="ellipse">
            <a:avLst/>
          </a:prstGeom>
          <a:solidFill>
            <a:srgbClr val="F6F5BD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producer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thread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45F52434-1F2A-B446-9A9D-0EA1692F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001" y="1765984"/>
            <a:ext cx="1219200" cy="5334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shared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buffer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CF817CAD-B20D-FF41-A559-784799A57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0601" y="1994584"/>
            <a:ext cx="914400" cy="12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5B31E6C7-3E89-AA4B-ADD7-C61AC78A10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4201" y="1994584"/>
            <a:ext cx="914400" cy="12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tIns="0" bIns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EDF3CCF0-A4BD-CF44-80BA-EDB65664E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601" y="1496109"/>
            <a:ext cx="1219200" cy="1108075"/>
          </a:xfrm>
          <a:prstGeom prst="ellipse">
            <a:avLst/>
          </a:prstGeom>
          <a:solidFill>
            <a:srgbClr val="F6F5BD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t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consumer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thread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B8739-D6F7-EA42-951B-0273C1AB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73" y="838199"/>
            <a:ext cx="5627603" cy="1558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06609-76DB-044A-B670-CD504906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73" y="2523415"/>
            <a:ext cx="5635897" cy="3842657"/>
          </a:xfrm>
          <a:prstGeom prst="rect">
            <a:avLst/>
          </a:prstGeom>
        </p:spPr>
      </p:pic>
      <p:sp>
        <p:nvSpPr>
          <p:cNvPr id="13" name="文本框 1">
            <a:extLst>
              <a:ext uri="{FF2B5EF4-FFF2-40B4-BE49-F238E27FC236}">
                <a16:creationId xmlns:a16="http://schemas.microsoft.com/office/drawing/2014/main" id="{E6DB3698-3572-A449-891A-2AE06BB9A2BE}"/>
              </a:ext>
            </a:extLst>
          </p:cNvPr>
          <p:cNvSpPr txBox="1"/>
          <p:nvPr/>
        </p:nvSpPr>
        <p:spPr>
          <a:xfrm>
            <a:off x="321401" y="2738233"/>
            <a:ext cx="5309965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信号量的两部分功能</a:t>
            </a:r>
            <a:endParaRPr lang="en-US" altLang="zh-TW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TW" altLang="en-US" dirty="0">
                <a:solidFill>
                  <a:srgbClr val="FF0000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互斥锁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加锁，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解锁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SimHei" panose="02010609060101010101" pitchFamily="49" charset="-122"/>
                <a:cs typeface="Consolas" panose="020B0609020204030204" pitchFamily="49" charset="0"/>
              </a:rPr>
              <a:t>资源计数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Hei" panose="02010609060101010101" pitchFamily="49" charset="-122"/>
                <a:cs typeface="Consolas" panose="020B0609020204030204" pitchFamily="49" charset="0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Hei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等待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消耗资源，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补充资源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对于生产者，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slots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是资源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对于消费者，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items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是资源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1F10D-CF99-7042-9560-4846BCED3007}"/>
              </a:ext>
            </a:extLst>
          </p:cNvPr>
          <p:cNvSpPr/>
          <p:nvPr/>
        </p:nvSpPr>
        <p:spPr>
          <a:xfrm>
            <a:off x="6585857" y="1665514"/>
            <a:ext cx="5326313" cy="533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9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读者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写者问题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F8441242-66BB-914F-B387-00B54C95779C}"/>
              </a:ext>
            </a:extLst>
          </p:cNvPr>
          <p:cNvSpPr txBox="1"/>
          <p:nvPr/>
        </p:nvSpPr>
        <p:spPr>
          <a:xfrm>
            <a:off x="268438" y="1232876"/>
            <a:ext cx="6654876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读者和写者的关系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读者和写者不能同时读写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多个读者可以同时进行读操作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写者之间互斥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第一类读者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写者问题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读者优先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：读者可以插队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写者可能饥饿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E66C7-1CBC-474E-A6FF-FC93F84A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5" y="324935"/>
            <a:ext cx="3338462" cy="6412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CBCE7-41FD-8D4E-8C64-8011466792EC}"/>
              </a:ext>
            </a:extLst>
          </p:cNvPr>
          <p:cNvSpPr txBox="1"/>
          <p:nvPr/>
        </p:nvSpPr>
        <p:spPr>
          <a:xfrm>
            <a:off x="7270148" y="940488"/>
            <a:ext cx="4554452" cy="87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mutex: 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互斥锁，确保互斥访问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readcnt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w: </a:t>
            </a:r>
            <a:r>
              <a:rPr kumimoji="1" lang="zh-CN" altLang="en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写者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锁，所有读者读完才解锁</a:t>
            </a:r>
          </a:p>
        </p:txBody>
      </p:sp>
    </p:spTree>
    <p:extLst>
      <p:ext uri="{BB962C8B-B14F-4D97-AF65-F5344CB8AC3E}">
        <p14:creationId xmlns:p14="http://schemas.microsoft.com/office/powerpoint/2010/main" val="26489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6C871-4CE0-B44B-A979-B560851F2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1047" r="1160" b="1834"/>
          <a:stretch/>
        </p:blipFill>
        <p:spPr>
          <a:xfrm>
            <a:off x="268438" y="1232876"/>
            <a:ext cx="7481660" cy="912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32F23-DE99-1347-8872-4047FD49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06" y="262708"/>
            <a:ext cx="3338462" cy="64127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5C0E79-BE59-504F-B848-251C69D53484}"/>
              </a:ext>
            </a:extLst>
          </p:cNvPr>
          <p:cNvCxnSpPr/>
          <p:nvPr/>
        </p:nvCxnSpPr>
        <p:spPr>
          <a:xfrm>
            <a:off x="8047006" y="4196947"/>
            <a:ext cx="8363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EFC845-63FC-6841-B386-740A7F07D209}"/>
              </a:ext>
            </a:extLst>
          </p:cNvPr>
          <p:cNvCxnSpPr/>
          <p:nvPr/>
        </p:nvCxnSpPr>
        <p:spPr>
          <a:xfrm>
            <a:off x="8047006" y="2145274"/>
            <a:ext cx="8363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FD6577-B91E-7045-AEB9-56EB5314D731}"/>
              </a:ext>
            </a:extLst>
          </p:cNvPr>
          <p:cNvSpPr txBox="1"/>
          <p:nvPr/>
        </p:nvSpPr>
        <p:spPr>
          <a:xfrm>
            <a:off x="268438" y="2292685"/>
            <a:ext cx="4397358" cy="129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最后一个读者刚走又来了一个新的读者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新来的读者还没来得及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P(&amp;w)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改进：引入信号量计数排队的读者数量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读者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写者问题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F8441242-66BB-914F-B387-00B54C95779C}"/>
              </a:ext>
            </a:extLst>
          </p:cNvPr>
          <p:cNvSpPr txBox="1"/>
          <p:nvPr/>
        </p:nvSpPr>
        <p:spPr>
          <a:xfrm>
            <a:off x="268438" y="1232876"/>
            <a:ext cx="6654876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读者和写者的关系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读者和写者不能同时读写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多个读者可以同时进行读操作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写者之间互斥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第二类读者</a:t>
            </a:r>
            <a:r>
              <a:rPr lang="en-US" altLang="zh-CN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写者问题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写者优先</a:t>
            </a: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：写者可以插队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读者可能饥饿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CD482-0316-D64C-A9E6-3C5ABAEF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63" y="1058704"/>
            <a:ext cx="4041565" cy="4020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9374-BB7D-C041-BF9D-BC3C1543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291" y="1058704"/>
            <a:ext cx="2743325" cy="39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71AA1-D6A2-034E-A787-A0FBD8AF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098" b="1464"/>
          <a:stretch/>
        </p:blipFill>
        <p:spPr>
          <a:xfrm>
            <a:off x="1679818" y="965761"/>
            <a:ext cx="8735422" cy="544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BDF63-3898-254B-BEEF-740657045B0F}"/>
              </a:ext>
            </a:extLst>
          </p:cNvPr>
          <p:cNvSpPr txBox="1"/>
          <p:nvPr/>
        </p:nvSpPr>
        <p:spPr>
          <a:xfrm>
            <a:off x="6047529" y="3812281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对等线程还没睡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醒来就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exit(0)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410411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65760-7577-3543-AB69-3715ECEF9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84825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5300" b="1" dirty="0"/>
              <a:t>Chap. 11</a:t>
            </a:r>
            <a:r>
              <a:rPr lang="zh-CN" altLang="en-US" sz="5300" b="1" dirty="0"/>
              <a:t> </a:t>
            </a:r>
            <a:r>
              <a:rPr lang="en-US" altLang="zh-CN" sz="5300" b="1" dirty="0"/>
              <a:t>–</a:t>
            </a:r>
            <a:r>
              <a:rPr lang="zh-CN" altLang="en-US" sz="5300" b="1" dirty="0"/>
              <a:t> </a:t>
            </a:r>
            <a:r>
              <a:rPr lang="en-US" sz="5300" b="1" dirty="0"/>
              <a:t>12</a:t>
            </a:r>
            <a:br>
              <a:rPr lang="en-US" sz="4800" b="1" dirty="0"/>
            </a:br>
            <a:r>
              <a:rPr lang="en-US" sz="4000" b="1" dirty="0"/>
              <a:t>Network Programming with Concurrency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170578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进度图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6C871-4CE0-B44B-A979-B560851F2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7128" b="48956"/>
          <a:stretch/>
        </p:blipFill>
        <p:spPr>
          <a:xfrm>
            <a:off x="32657" y="5436886"/>
            <a:ext cx="7456715" cy="1336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87D48-3690-114A-9745-C908123C9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739" b="756"/>
          <a:stretch/>
        </p:blipFill>
        <p:spPr>
          <a:xfrm>
            <a:off x="1025381" y="1232876"/>
            <a:ext cx="4920344" cy="405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398E72-4CAE-9748-81E6-5809DA17B498}"/>
              </a:ext>
            </a:extLst>
          </p:cNvPr>
          <p:cNvSpPr txBox="1"/>
          <p:nvPr/>
        </p:nvSpPr>
        <p:spPr>
          <a:xfrm>
            <a:off x="5690580" y="3260541"/>
            <a:ext cx="111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L: load</a:t>
            </a:r>
          </a:p>
          <a:p>
            <a:r>
              <a:rPr kumimoji="1" lang="en-US" altLang="zh-CN" dirty="0"/>
              <a:t>U: update</a:t>
            </a:r>
          </a:p>
          <a:p>
            <a:r>
              <a:rPr kumimoji="1" lang="en-US" altLang="zh-CN" dirty="0"/>
              <a:t>S: store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3E155-7F83-2745-9DFC-B48F167285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l="1" r="174" b="1455"/>
          <a:stretch/>
        </p:blipFill>
        <p:spPr>
          <a:xfrm>
            <a:off x="6801974" y="1067329"/>
            <a:ext cx="4750689" cy="35827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AC6565-B0E8-1B4A-B7AB-206F51005370}"/>
              </a:ext>
            </a:extLst>
          </p:cNvPr>
          <p:cNvSpPr txBox="1"/>
          <p:nvPr/>
        </p:nvSpPr>
        <p:spPr>
          <a:xfrm>
            <a:off x="7521562" y="4718174"/>
            <a:ext cx="3935693" cy="127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互斥锁构成</a:t>
            </a:r>
            <a:r>
              <a:rPr kumimoji="1" lang="zh-CN" altLang="en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禁止区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禁止区</a:t>
            </a:r>
            <a:r>
              <a:rPr kumimoji="1" lang="zh-CN" altLang="en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真包含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不安全区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互斥锁保证控制流不会进入禁止区</a:t>
            </a:r>
          </a:p>
        </p:txBody>
      </p:sp>
    </p:spTree>
    <p:extLst>
      <p:ext uri="{BB962C8B-B14F-4D97-AF65-F5344CB8AC3E}">
        <p14:creationId xmlns:p14="http://schemas.microsoft.com/office/powerpoint/2010/main" val="3264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进度图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D3ED4-3ED7-4047-B140-71872878B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" r="687" b="472"/>
          <a:stretch/>
        </p:blipFill>
        <p:spPr>
          <a:xfrm>
            <a:off x="268438" y="5095902"/>
            <a:ext cx="5827562" cy="1579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FC942-4CEA-814B-B2C5-EF13BAC3F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2" t="15714" r="2767"/>
          <a:stretch/>
        </p:blipFill>
        <p:spPr>
          <a:xfrm>
            <a:off x="6340806" y="787685"/>
            <a:ext cx="5648443" cy="544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82F96-6676-E14C-83FD-D3635AAC40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749" b="1252"/>
          <a:stretch/>
        </p:blipFill>
        <p:spPr>
          <a:xfrm>
            <a:off x="88652" y="1232875"/>
            <a:ext cx="4893069" cy="360827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6F2F0F-DA3B-2646-BF3E-E926AA3BFD65}"/>
              </a:ext>
            </a:extLst>
          </p:cNvPr>
          <p:cNvCxnSpPr/>
          <p:nvPr/>
        </p:nvCxnSpPr>
        <p:spPr>
          <a:xfrm flipV="1">
            <a:off x="825189" y="3233854"/>
            <a:ext cx="0" cy="947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8E114-DDFA-6F4B-A3AD-E5F89AD74745}"/>
              </a:ext>
            </a:extLst>
          </p:cNvPr>
          <p:cNvCxnSpPr>
            <a:cxnSpLocks/>
          </p:cNvCxnSpPr>
          <p:nvPr/>
        </p:nvCxnSpPr>
        <p:spPr>
          <a:xfrm>
            <a:off x="1557453" y="4841146"/>
            <a:ext cx="11188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E7B41B-C469-6444-8452-21C6A45CB25E}"/>
              </a:ext>
            </a:extLst>
          </p:cNvPr>
          <p:cNvCxnSpPr/>
          <p:nvPr/>
        </p:nvCxnSpPr>
        <p:spPr>
          <a:xfrm>
            <a:off x="2364059" y="3512634"/>
            <a:ext cx="936702" cy="579864"/>
          </a:xfrm>
          <a:prstGeom prst="straightConnector1">
            <a:avLst/>
          </a:prstGeom>
          <a:ln w="19050" cap="rnd">
            <a:solidFill>
              <a:schemeClr val="accent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8A3EFD-8422-6547-99BB-DFAA3B040840}"/>
              </a:ext>
            </a:extLst>
          </p:cNvPr>
          <p:cNvSpPr txBox="1"/>
          <p:nvPr/>
        </p:nvSpPr>
        <p:spPr>
          <a:xfrm>
            <a:off x="3300761" y="390241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等待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解锁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等待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解锁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2BF452-A75E-B845-9AF0-47836D9E1D13}"/>
              </a:ext>
            </a:extLst>
          </p:cNvPr>
          <p:cNvCxnSpPr>
            <a:cxnSpLocks/>
          </p:cNvCxnSpPr>
          <p:nvPr/>
        </p:nvCxnSpPr>
        <p:spPr>
          <a:xfrm flipH="1" flipV="1">
            <a:off x="1557453" y="2788920"/>
            <a:ext cx="408507" cy="723714"/>
          </a:xfrm>
          <a:prstGeom prst="straightConnector1">
            <a:avLst/>
          </a:prstGeom>
          <a:ln w="19050" cap="rnd">
            <a:solidFill>
              <a:schemeClr val="accent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AB2426-C90F-074A-9965-68B610C74D54}"/>
              </a:ext>
            </a:extLst>
          </p:cNvPr>
          <p:cNvSpPr txBox="1"/>
          <p:nvPr/>
        </p:nvSpPr>
        <p:spPr>
          <a:xfrm>
            <a:off x="268438" y="25744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非死锁状态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0141D8-87C4-D54C-A09C-947D68295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219" y="55168"/>
            <a:ext cx="8412475" cy="63870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BA2346-DF69-2C41-8947-979B4733A18F}"/>
              </a:ext>
            </a:extLst>
          </p:cNvPr>
          <p:cNvCxnSpPr>
            <a:cxnSpLocks/>
          </p:cNvCxnSpPr>
          <p:nvPr/>
        </p:nvCxnSpPr>
        <p:spPr>
          <a:xfrm flipH="1" flipV="1">
            <a:off x="8425862" y="693878"/>
            <a:ext cx="595475" cy="2735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E8FC4-B162-1945-8E91-F16062C9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061" b="931"/>
          <a:stretch/>
        </p:blipFill>
        <p:spPr>
          <a:xfrm>
            <a:off x="354692" y="1232876"/>
            <a:ext cx="7526565" cy="37745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5C4F28-8CFA-784A-8BFC-0F86B38E0DFE}"/>
              </a:ext>
            </a:extLst>
          </p:cNvPr>
          <p:cNvCxnSpPr/>
          <p:nvPr/>
        </p:nvCxnSpPr>
        <p:spPr>
          <a:xfrm>
            <a:off x="2620537" y="4660770"/>
            <a:ext cx="0" cy="558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237F7C-A821-FC4C-8E60-EF5933B0D8F0}"/>
              </a:ext>
            </a:extLst>
          </p:cNvPr>
          <p:cNvSpPr txBox="1"/>
          <p:nvPr/>
        </p:nvSpPr>
        <p:spPr>
          <a:xfrm>
            <a:off x="1845134" y="5154263"/>
            <a:ext cx="4227439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给定加锁顺序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想同时占用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，就应该先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P(a)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再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P(b)</a:t>
            </a:r>
            <a:endParaRPr kumimoji="1"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4EA8D-B42B-1249-86F5-4C347E9E267E}"/>
              </a:ext>
            </a:extLst>
          </p:cNvPr>
          <p:cNvSpPr txBox="1"/>
          <p:nvPr/>
        </p:nvSpPr>
        <p:spPr>
          <a:xfrm>
            <a:off x="7978559" y="3808428"/>
            <a:ext cx="3858749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：占有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申请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；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占有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申请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占有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申请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；占有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申请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占有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申请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9378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359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线程安全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10DEC-C84D-0C44-AAE6-D551868B40E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4075" y="1750115"/>
            <a:ext cx="5403850" cy="25590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53EFE5-882A-B048-A086-4AA424CD1C81}"/>
              </a:ext>
            </a:extLst>
          </p:cNvPr>
          <p:cNvCxnSpPr/>
          <p:nvPr/>
        </p:nvCxnSpPr>
        <p:spPr>
          <a:xfrm>
            <a:off x="7352145" y="4091712"/>
            <a:ext cx="0" cy="61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A2130-B6E2-C147-9D6E-D9E7B268AE28}"/>
              </a:ext>
            </a:extLst>
          </p:cNvPr>
          <p:cNvSpPr txBox="1"/>
          <p:nvPr/>
        </p:nvSpPr>
        <p:spPr>
          <a:xfrm>
            <a:off x="4691801" y="4578470"/>
            <a:ext cx="7282763" cy="168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不保护共享变量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使用跨调用的变量（全局状态变量、静态变量）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调用线程不安全函数的函数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加锁</a:t>
            </a:r>
            <a:r>
              <a:rPr kumimoji="1" lang="en-US" altLang="zh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复制技术：访问时加锁保护共享变量，然后复制到</a:t>
            </a:r>
            <a:r>
              <a:rPr kumimoji="1" lang="zh-CN" altLang="en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私有空间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EB5857FE-FDEB-EA4D-9ECC-88A18423F4DA}"/>
              </a:ext>
            </a:extLst>
          </p:cNvPr>
          <p:cNvSpPr txBox="1"/>
          <p:nvPr/>
        </p:nvSpPr>
        <p:spPr>
          <a:xfrm>
            <a:off x="268437" y="1232876"/>
            <a:ext cx="7508575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ea typeface="SimHei" panose="02010609060101010101" pitchFamily="49" charset="-122"/>
                <a:cs typeface="Consolas" panose="020B0609020204030204" pitchFamily="49" charset="0"/>
              </a:rPr>
              <a:t>线程安全函数：多个线程以任意次序调用时不会产生错误结果</a:t>
            </a:r>
            <a:endParaRPr lang="en-US" altLang="zh-CN" dirty="0">
              <a:solidFill>
                <a:prstClr val="black"/>
              </a:solidFill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6F3ACC-25AF-B242-B9A2-2BF360BDC9C5}"/>
              </a:ext>
            </a:extLst>
          </p:cNvPr>
          <p:cNvCxnSpPr>
            <a:cxnSpLocks/>
          </p:cNvCxnSpPr>
          <p:nvPr/>
        </p:nvCxnSpPr>
        <p:spPr>
          <a:xfrm flipH="1">
            <a:off x="3595876" y="3773060"/>
            <a:ext cx="768306" cy="805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5A02A9-2F3B-6746-96F1-9A6987FEE5D4}"/>
              </a:ext>
            </a:extLst>
          </p:cNvPr>
          <p:cNvSpPr txBox="1"/>
          <p:nvPr/>
        </p:nvSpPr>
        <p:spPr>
          <a:xfrm>
            <a:off x="2349558" y="462453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不存在共享变量</a:t>
            </a:r>
          </a:p>
        </p:txBody>
      </p:sp>
    </p:spTree>
    <p:extLst>
      <p:ext uri="{BB962C8B-B14F-4D97-AF65-F5344CB8AC3E}">
        <p14:creationId xmlns:p14="http://schemas.microsoft.com/office/powerpoint/2010/main" val="37122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55597-797B-0F4F-A784-D01BE6BBE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217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300" b="1" dirty="0"/>
              <a:t>Chap. 10</a:t>
            </a:r>
            <a:br>
              <a:rPr lang="en-US" sz="5300" b="1" dirty="0"/>
            </a:br>
            <a:r>
              <a:rPr lang="en-US" sz="4000" b="1" dirty="0"/>
              <a:t>System I/O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7137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EF001-26B1-C54A-BCD4-9E9E3C6C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184A5F9-9437-DE49-9B7A-AAF9F84501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7629" y="3463262"/>
            <a:ext cx="4041775" cy="15779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ECB718D-AA07-0742-9225-4B93ABCC4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7629" y="5041237"/>
            <a:ext cx="4041775" cy="6858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Unix I/O functions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(accessed via system calls)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1F8A5B2-9E7C-404D-A677-DCED99C42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9517" y="4355437"/>
            <a:ext cx="1447800" cy="685800"/>
          </a:xfrm>
          <a:prstGeom prst="rect">
            <a:avLst/>
          </a:prstGeom>
          <a:solidFill>
            <a:srgbClr val="D5F1C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Standard I/O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functions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B3CD766-FDF8-CC46-B5F6-4B934C2B2C4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72043" y="3674399"/>
            <a:ext cx="299396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 application program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CAEB6F57-6922-3741-98A2-E9BC3B5436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1604" y="4355437"/>
            <a:ext cx="1447800" cy="685800"/>
          </a:xfrm>
          <a:prstGeom prst="rect">
            <a:avLst/>
          </a:prstGeom>
          <a:solidFill>
            <a:srgbClr val="F1C7C7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RIO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functions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58AECFEC-3737-C045-BAD2-53B6640515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7629" y="5727037"/>
            <a:ext cx="4041775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Kernel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8B67BE97-0439-BC45-A5EE-CB673DC2E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11276" y="3470256"/>
            <a:ext cx="4041775" cy="15779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F35AFEA-0CC6-AF42-B49C-42543D5CC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13164" y="4362431"/>
            <a:ext cx="1447800" cy="685800"/>
          </a:xfrm>
          <a:prstGeom prst="rect">
            <a:avLst/>
          </a:prstGeom>
          <a:solidFill>
            <a:srgbClr val="D5F1C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Standard I/O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b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uffer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7">
            <a:extLst>
              <a:ext uri="{FF2B5EF4-FFF2-40B4-BE49-F238E27FC236}">
                <a16:creationId xmlns:a16="http://schemas.microsoft.com/office/drawing/2014/main" id="{AB3D4F57-C654-CF4E-8751-232A3E40259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12066" y="3681393"/>
            <a:ext cx="16321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User </a:t>
            </a:r>
            <a:r>
              <a:rPr lang="en-US" sz="2400" b="1" kern="0" dirty="0">
                <a:solidFill>
                  <a:srgbClr val="000000"/>
                </a:solidFill>
              </a:rPr>
              <a:t>b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uffer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CD026B04-358C-C642-ABC6-085D0E623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5251" y="4362431"/>
            <a:ext cx="1447800" cy="685800"/>
          </a:xfrm>
          <a:prstGeom prst="rect">
            <a:avLst/>
          </a:prstGeom>
          <a:solidFill>
            <a:srgbClr val="F1C7C7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RIO </a:t>
            </a:r>
            <a:r>
              <a:rPr lang="en-US" sz="1600" b="1" kern="0" dirty="0">
                <a:solidFill>
                  <a:srgbClr val="000000"/>
                </a:solidFill>
              </a:rPr>
              <a:t>buffer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func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with suffix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66F64CA-691D-D74A-8C8F-E87CC5478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11276" y="5743555"/>
            <a:ext cx="4041775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Kernel buffer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6FCE93AE-2849-0A47-B44C-76ECEB834C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07265" y="5052993"/>
            <a:ext cx="4041775" cy="6858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Unix I/O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(no buffer)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764885-20F4-D840-A7A4-1106E93435B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缓冲区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7E7FC-719E-5A4C-9CDA-B30D77724C1B}"/>
              </a:ext>
            </a:extLst>
          </p:cNvPr>
          <p:cNvSpPr txBox="1"/>
          <p:nvPr/>
        </p:nvSpPr>
        <p:spPr>
          <a:xfrm>
            <a:off x="268438" y="1805007"/>
            <a:ext cx="7166835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用户缓冲区：程序员指定从哪里读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向哪里写（用户地址空间中）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内部缓冲区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函数内部维护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（用户地址空间中）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内核缓冲区：内核维护，用户程序不可见（内核地址空间中）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AD2CE5-9007-F044-AE10-4F509A556318}"/>
              </a:ext>
            </a:extLst>
          </p:cNvPr>
          <p:cNvSpPr txBox="1"/>
          <p:nvPr/>
        </p:nvSpPr>
        <p:spPr>
          <a:xfrm>
            <a:off x="7573415" y="2083190"/>
            <a:ext cx="4166525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目的：减少系统调用次数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思想：预取，每次系统调用多读一些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54A7377-4801-CD46-8508-1FE156CC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38" y="811304"/>
            <a:ext cx="4041775" cy="3210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0535187-A3C6-0E49-8518-DB72DB18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80" y="1196342"/>
            <a:ext cx="5030978" cy="9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A465-7634-B74C-BA56-CADC21F81E3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B45EA-CCFC-954E-889D-3105F2DA2ACC}"/>
              </a:ext>
            </a:extLst>
          </p:cNvPr>
          <p:cNvSpPr txBox="1"/>
          <p:nvPr/>
        </p:nvSpPr>
        <p:spPr>
          <a:xfrm>
            <a:off x="268438" y="1232876"/>
            <a:ext cx="9652802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的问题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产生不足值时不做处理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没有内部缓冲区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的解决方案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自动处理不足值：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while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循环，没读够就等待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引入内部缓冲区：每次多读一点，减少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的调用次数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fopen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fclose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fread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fwrite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fgets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fputs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scanf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...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将打开文件抽象为文件流（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file stream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）：对文件描述符和缓冲区的抽象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全双工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：进程可以在同一个流上执行读和写，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但在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标准中有严格限制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原因：对同一个流的读写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共用一个内部缓冲区和一个流指针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指针：指向当前读写到的内部缓冲区位置（不同于文件指针）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写：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读：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fflush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D5CBB-AB76-E745-8553-6148C4D8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86" y="584918"/>
            <a:ext cx="3655314" cy="284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D27E5-6265-EA43-A984-B3FD26EF7AF2}"/>
              </a:ext>
            </a:extLst>
          </p:cNvPr>
          <p:cNvSpPr txBox="1"/>
          <p:nvPr/>
        </p:nvSpPr>
        <p:spPr>
          <a:xfrm>
            <a:off x="9235197" y="2512569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exit, return from main, ‘\n’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A465-7634-B74C-BA56-CADC21F81E3F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为什么网络编程需要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D0940-0536-B34B-BFF7-5E5DC19FC78E}"/>
              </a:ext>
            </a:extLst>
          </p:cNvPr>
          <p:cNvSpPr txBox="1"/>
          <p:nvPr/>
        </p:nvSpPr>
        <p:spPr>
          <a:xfrm>
            <a:off x="268438" y="1232876"/>
            <a:ext cx="8646962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对全双工的支持不足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支持全双工，但受到很严格的限制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写：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-&gt;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读：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fflush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+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根本原因：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对同一个流的读写共用一个内部缓冲区和一个流指针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在网络编程中的问题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要求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支持全双工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然而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文件不支持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fseek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如何解决该问题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自定义内部缓冲区，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不使用文件流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不允许写操作使用内部缓冲区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避免了读写共用内部缓冲区带来的麻烦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4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5512E-B54E-B74D-8DF8-7DC0CE85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6" y="1361674"/>
            <a:ext cx="5801124" cy="3806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65454-F88D-1D43-8A36-151F1277526B}"/>
              </a:ext>
            </a:extLst>
          </p:cNvPr>
          <p:cNvSpPr txBox="1"/>
          <p:nvPr/>
        </p:nvSpPr>
        <p:spPr>
          <a:xfrm>
            <a:off x="294876" y="5296940"/>
            <a:ext cx="3328604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rio_readn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rio_writen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处理了不足值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返回条件：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EOF/error/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读够了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27E2D-12C0-4848-A095-622D7B7CF331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54698-817C-5944-9C64-FFD9238E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674"/>
            <a:ext cx="5801124" cy="1588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C297BA-FC72-EE49-9D2F-82CEE6375A58}"/>
              </a:ext>
            </a:extLst>
          </p:cNvPr>
          <p:cNvSpPr txBox="1"/>
          <p:nvPr/>
        </p:nvSpPr>
        <p:spPr>
          <a:xfrm>
            <a:off x="6096000" y="2950637"/>
            <a:ext cx="4397358" cy="2122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rio_readnb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rio_readlineb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处理了不足值，有自定义的内部缓冲区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返回条件：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EOF/error/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读够了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readlineb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，还有读到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‘\n’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buffer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的读和没有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buffer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的读不能混用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66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C332-A11C-F34C-8E8F-C8519D2EF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17" b="1471"/>
          <a:stretch/>
        </p:blipFill>
        <p:spPr>
          <a:xfrm>
            <a:off x="549197" y="1469575"/>
            <a:ext cx="11093605" cy="3651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57F03-11B1-CC4E-99BB-CB1D2604DBB8}"/>
              </a:ext>
            </a:extLst>
          </p:cNvPr>
          <p:cNvSpPr txBox="1"/>
          <p:nvPr/>
        </p:nvSpPr>
        <p:spPr>
          <a:xfrm>
            <a:off x="294876" y="5296940"/>
            <a:ext cx="5939896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 I/O: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无缓冲区，不处理不足值，从不等待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I/O: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读写共用内部缓冲区，等待以处理不足值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RIO: 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禁止写使用内部缓冲区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，等待以处理不足值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07148-9F76-8448-93D4-0C6BDE1F19F2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总结：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种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的关系</a:t>
            </a:r>
          </a:p>
        </p:txBody>
      </p:sp>
    </p:spTree>
    <p:extLst>
      <p:ext uri="{BB962C8B-B14F-4D97-AF65-F5344CB8AC3E}">
        <p14:creationId xmlns:p14="http://schemas.microsoft.com/office/powerpoint/2010/main" val="3978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EA1BA37E-83D2-CA48-8350-3CB0664C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88" y="761912"/>
            <a:ext cx="8277356" cy="5730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801930-36F9-BE4D-9B6C-26EF31256D1A}"/>
              </a:ext>
            </a:extLst>
          </p:cNvPr>
          <p:cNvSpPr/>
          <p:nvPr/>
        </p:nvSpPr>
        <p:spPr>
          <a:xfrm>
            <a:off x="2199904" y="761912"/>
            <a:ext cx="2275114" cy="3276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B3D6D-897C-3C48-B9F8-86D13DB97350}"/>
              </a:ext>
            </a:extLst>
          </p:cNvPr>
          <p:cNvSpPr txBox="1"/>
          <p:nvPr/>
        </p:nvSpPr>
        <p:spPr>
          <a:xfrm>
            <a:off x="-76674" y="1071821"/>
            <a:ext cx="480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主机名</a:t>
            </a:r>
            <a:r>
              <a:rPr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（域名</a:t>
            </a:r>
            <a:r>
              <a:rPr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/IP</a:t>
            </a:r>
            <a:r>
              <a:rPr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en-US" altLang="zh-TW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端口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&gt;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套接字地址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IP: port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3DB4-9C98-3442-99DE-BA33B4CAAA24}"/>
              </a:ext>
            </a:extLst>
          </p:cNvPr>
          <p:cNvSpPr txBox="1"/>
          <p:nvPr/>
        </p:nvSpPr>
        <p:spPr>
          <a:xfrm>
            <a:off x="190294" y="1688595"/>
            <a:ext cx="4361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创建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套接字文件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sz="16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socketfd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sz="16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，此时还不能读写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5D0B30-6522-8B42-A886-11C438EAFCF0}"/>
              </a:ext>
            </a:extLst>
          </p:cNvPr>
          <p:cNvSpPr/>
          <p:nvPr/>
        </p:nvSpPr>
        <p:spPr>
          <a:xfrm>
            <a:off x="8851076" y="219528"/>
            <a:ext cx="2275114" cy="3276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BECA-3EB5-D344-A27B-4A60ACD09F8A}"/>
              </a:ext>
            </a:extLst>
          </p:cNvPr>
          <p:cNvSpPr txBox="1"/>
          <p:nvPr/>
        </p:nvSpPr>
        <p:spPr>
          <a:xfrm>
            <a:off x="5403925" y="452198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</a:rPr>
              <a:t>server_ip</a:t>
            </a:r>
            <a:r>
              <a:rPr kumimoji="1" lang="en-US" altLang="zh-CN" b="1" i="1" dirty="0">
                <a:solidFill>
                  <a:srgbClr val="FF0000"/>
                </a:solidFill>
              </a:rPr>
              <a:t>: </a:t>
            </a:r>
            <a:r>
              <a:rPr kumimoji="1" lang="en-US" altLang="zh-CN" b="1" i="1" dirty="0" err="1">
                <a:solidFill>
                  <a:srgbClr val="FF0000"/>
                </a:solidFill>
              </a:rPr>
              <a:t>server_port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0974E0-E18C-404C-A924-BB5FB95D92B6}"/>
              </a:ext>
            </a:extLst>
          </p:cNvPr>
          <p:cNvCxnSpPr/>
          <p:nvPr/>
        </p:nvCxnSpPr>
        <p:spPr>
          <a:xfrm flipV="1">
            <a:off x="5977247" y="817323"/>
            <a:ext cx="185057" cy="261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4FB535-C65E-0A46-99E4-A02AE67E05CD}"/>
              </a:ext>
            </a:extLst>
          </p:cNvPr>
          <p:cNvSpPr txBox="1"/>
          <p:nvPr/>
        </p:nvSpPr>
        <p:spPr>
          <a:xfrm>
            <a:off x="5977247" y="1673206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solidFill>
                  <a:srgbClr val="FF0000"/>
                </a:solidFill>
              </a:rPr>
              <a:t>clientfd</a:t>
            </a:r>
            <a:endParaRPr kumimoji="1"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511C8-6D22-1B4D-823C-0DBFAE578F62}"/>
              </a:ext>
            </a:extLst>
          </p:cNvPr>
          <p:cNvSpPr txBox="1"/>
          <p:nvPr/>
        </p:nvSpPr>
        <p:spPr>
          <a:xfrm>
            <a:off x="8785762" y="1037185"/>
            <a:ext cx="36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solidFill>
                  <a:schemeClr val="accent1"/>
                </a:solidFill>
              </a:rPr>
              <a:t>server_ip</a:t>
            </a:r>
            <a:r>
              <a:rPr kumimoji="1" lang="en-US" altLang="zh-CN" i="1" dirty="0">
                <a:solidFill>
                  <a:schemeClr val="accent1"/>
                </a:solidFill>
              </a:rPr>
              <a:t>: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server_port</a:t>
            </a:r>
            <a:r>
              <a:rPr kumimoji="1" lang="zh-CN" altLang="en-US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（内核可见）</a:t>
            </a:r>
            <a:endParaRPr kumimoji="1" lang="zh-CN" altLang="en-US" i="1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250D9-5C3D-064F-9E3D-A805A3E1368F}"/>
              </a:ext>
            </a:extLst>
          </p:cNvPr>
          <p:cNvSpPr txBox="1"/>
          <p:nvPr/>
        </p:nvSpPr>
        <p:spPr>
          <a:xfrm>
            <a:off x="8785761" y="1671263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listenfd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server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进程可见）</a:t>
            </a:r>
            <a:endParaRPr kumimoji="1" lang="zh-CN" alt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ACABD6-502D-4C4D-BC80-65EA01BE708A}"/>
              </a:ext>
            </a:extLst>
          </p:cNvPr>
          <p:cNvSpPr txBox="1"/>
          <p:nvPr/>
        </p:nvSpPr>
        <p:spPr>
          <a:xfrm>
            <a:off x="8785761" y="2245946"/>
            <a:ext cx="333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solidFill>
                  <a:schemeClr val="accent1"/>
                </a:solidFill>
              </a:rPr>
              <a:t>listenfd</a:t>
            </a:r>
            <a:r>
              <a:rPr kumimoji="1" lang="en-US" altLang="zh-CN" i="1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&lt;-&gt;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server_ip</a:t>
            </a:r>
            <a:r>
              <a:rPr kumimoji="1" lang="en-US" altLang="zh-CN" i="1" dirty="0">
                <a:solidFill>
                  <a:schemeClr val="accent1"/>
                </a:solidFill>
              </a:rPr>
              <a:t>: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server_port</a:t>
            </a:r>
            <a:endParaRPr kumimoji="1" lang="zh-CN" altLang="en-US" i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23E34-34CC-384C-AF02-DAE6B36CA36D}"/>
              </a:ext>
            </a:extLst>
          </p:cNvPr>
          <p:cNvSpPr txBox="1"/>
          <p:nvPr/>
        </p:nvSpPr>
        <p:spPr>
          <a:xfrm>
            <a:off x="8785761" y="2860195"/>
            <a:ext cx="293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kumimoji="1" lang="en-US" altLang="zh-CN" i="1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listenfd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监听</a:t>
            </a:r>
            <a:r>
              <a:rPr kumimoji="1" lang="en-US" altLang="zh-CN" i="1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server_port</a:t>
            </a:r>
            <a:endParaRPr kumimoji="1" lang="zh-CN" alt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EB615-B041-834C-84CB-74E3E45CC119}"/>
              </a:ext>
            </a:extLst>
          </p:cNvPr>
          <p:cNvSpPr txBox="1"/>
          <p:nvPr/>
        </p:nvSpPr>
        <p:spPr>
          <a:xfrm>
            <a:off x="227112" y="3496216"/>
            <a:ext cx="425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内核先分配</a:t>
            </a:r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临时端口</a:t>
            </a:r>
            <a:r>
              <a:rPr kumimoji="1" lang="en-US" altLang="zh-CN" sz="1400" b="1" i="1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client_port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</a:t>
            </a:r>
            <a:r>
              <a:rPr kumimoji="1" lang="zh-CN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</a:t>
            </a:r>
            <a:r>
              <a:rPr kumimoji="1" lang="en-US" altLang="zh-CN" sz="1400" i="1" dirty="0" err="1">
                <a:solidFill>
                  <a:srgbClr val="FF0000"/>
                </a:solidFill>
              </a:rPr>
              <a:t>client_ip</a:t>
            </a:r>
            <a:r>
              <a:rPr kumimoji="1" lang="en-US" altLang="zh-CN" sz="1400" i="1" dirty="0">
                <a:solidFill>
                  <a:srgbClr val="FF0000"/>
                </a:solidFill>
              </a:rPr>
              <a:t>: </a:t>
            </a:r>
            <a:r>
              <a:rPr kumimoji="1" lang="en-US" altLang="zh-CN" sz="1400" i="1" dirty="0" err="1">
                <a:solidFill>
                  <a:srgbClr val="FF0000"/>
                </a:solidFill>
              </a:rPr>
              <a:t>client_port</a:t>
            </a:r>
            <a:r>
              <a:rPr kumimoji="1" lang="zh-CN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sz="1400" i="1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clientfd</a:t>
            </a:r>
            <a:r>
              <a:rPr kumimoji="1" lang="zh-CN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关联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起来，然后连接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61BDF-2F90-BF44-A6CC-DE8DDC74E178}"/>
              </a:ext>
            </a:extLst>
          </p:cNvPr>
          <p:cNvSpPr txBox="1"/>
          <p:nvPr/>
        </p:nvSpPr>
        <p:spPr>
          <a:xfrm>
            <a:off x="4512091" y="3782797"/>
            <a:ext cx="427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i="1" dirty="0" err="1">
                <a:solidFill>
                  <a:srgbClr val="FF0000"/>
                </a:solidFill>
              </a:rPr>
              <a:t>client_ip</a:t>
            </a:r>
            <a:r>
              <a:rPr kumimoji="1" lang="en-US" altLang="zh-CN" i="1" dirty="0">
                <a:solidFill>
                  <a:srgbClr val="FF0000"/>
                </a:solidFill>
              </a:rPr>
              <a:t>: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client_port</a:t>
            </a:r>
            <a:r>
              <a:rPr kumimoji="1" lang="en-US" altLang="zh-CN" i="1" dirty="0"/>
              <a:t>,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server_ip</a:t>
            </a:r>
            <a:r>
              <a:rPr kumimoji="1" lang="en-US" altLang="zh-CN" i="1" dirty="0">
                <a:solidFill>
                  <a:schemeClr val="accent1"/>
                </a:solidFill>
              </a:rPr>
              <a:t>: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server_port</a:t>
            </a:r>
            <a:endParaRPr kumimoji="1" lang="zh-CN" altLang="en-US" i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387886-E3A2-C746-980D-A8F501C1EEA4}"/>
              </a:ext>
            </a:extLst>
          </p:cNvPr>
          <p:cNvSpPr txBox="1"/>
          <p:nvPr/>
        </p:nvSpPr>
        <p:spPr>
          <a:xfrm>
            <a:off x="9261598" y="3496216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阻塞，返回</a:t>
            </a:r>
            <a:r>
              <a:rPr kumimoji="1" lang="en-US" altLang="zh-CN" i="1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connfd</a:t>
            </a:r>
            <a:endParaRPr kumimoji="1" lang="zh-CN" altLang="en-US" i="1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0E096-D0D6-FD43-B804-9E3D7EDCAF6E}"/>
              </a:ext>
            </a:extLst>
          </p:cNvPr>
          <p:cNvSpPr txBox="1"/>
          <p:nvPr/>
        </p:nvSpPr>
        <p:spPr>
          <a:xfrm>
            <a:off x="9268606" y="60370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迭代服务器，无并发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BA9C5A-39EB-C640-BCEE-E0A34FC47923}"/>
              </a:ext>
            </a:extLst>
          </p:cNvPr>
          <p:cNvSpPr txBox="1"/>
          <p:nvPr/>
        </p:nvSpPr>
        <p:spPr>
          <a:xfrm>
            <a:off x="1002797" y="3998240"/>
            <a:ext cx="2169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所以</a:t>
            </a:r>
            <a:r>
              <a:rPr kumimoji="1"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</a:t>
            </a:r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不需要主动</a:t>
            </a:r>
            <a:r>
              <a:rPr kumimoji="1"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bind</a:t>
            </a:r>
            <a:endParaRPr kumimoji="1" lang="zh-CN" altLang="en-US" sz="1400" b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8039F-11E4-834D-8020-0E531413D29B}"/>
              </a:ext>
            </a:extLst>
          </p:cNvPr>
          <p:cNvSpPr txBox="1"/>
          <p:nvPr/>
        </p:nvSpPr>
        <p:spPr>
          <a:xfrm>
            <a:off x="5827066" y="4085457"/>
            <a:ext cx="16437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i="1" dirty="0" err="1">
                <a:solidFill>
                  <a:srgbClr val="FF0000"/>
                </a:solidFill>
              </a:rPr>
              <a:t>clientfd</a:t>
            </a:r>
            <a:r>
              <a:rPr kumimoji="1" lang="en-US" altLang="zh-CN" i="1" dirty="0"/>
              <a:t>, </a:t>
            </a:r>
            <a:r>
              <a:rPr kumimoji="1" lang="en-US" altLang="zh-CN" i="1" dirty="0" err="1">
                <a:solidFill>
                  <a:schemeClr val="accent1"/>
                </a:solidFill>
              </a:rPr>
              <a:t>connfd</a:t>
            </a:r>
            <a:endParaRPr kumimoji="1" lang="zh-CN" alt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5" grpId="0"/>
      <p:bldP spid="17" grpId="0"/>
      <p:bldP spid="20" grpId="0"/>
      <p:bldP spid="23" grpId="0"/>
      <p:bldP spid="24" grpId="0"/>
      <p:bldP spid="26" grpId="0"/>
      <p:bldP spid="27" grpId="0" animBg="1"/>
      <p:bldP spid="29" grpId="0"/>
      <p:bldP spid="30" grpId="0"/>
      <p:bldP spid="31" grpId="0"/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17D304-6F02-4282-86DC-591B3986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76" y="403415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51C17A-AC9F-48F2-98CB-AC42B0AC68D0}"/>
              </a:ext>
            </a:extLst>
          </p:cNvPr>
          <p:cNvSpPr/>
          <p:nvPr/>
        </p:nvSpPr>
        <p:spPr>
          <a:xfrm>
            <a:off x="1815932" y="1031329"/>
            <a:ext cx="2890405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43FA24-29AF-44A3-AF3E-97C5CF380E9D}"/>
              </a:ext>
            </a:extLst>
          </p:cNvPr>
          <p:cNvSpPr/>
          <p:nvPr/>
        </p:nvSpPr>
        <p:spPr>
          <a:xfrm>
            <a:off x="1815933" y="5011859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406EC5-A011-4EC3-A683-4CDF9A510890}"/>
              </a:ext>
            </a:extLst>
          </p:cNvPr>
          <p:cNvSpPr/>
          <p:nvPr/>
        </p:nvSpPr>
        <p:spPr>
          <a:xfrm>
            <a:off x="1815933" y="564451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E02B8F-8FCB-49DD-89F8-6C5CE7121F81}"/>
              </a:ext>
            </a:extLst>
          </p:cNvPr>
          <p:cNvSpPr/>
          <p:nvPr/>
        </p:nvSpPr>
        <p:spPr>
          <a:xfrm>
            <a:off x="3104406" y="5011859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6CF747-FF9A-4149-B517-F2C3BE7004BC}"/>
              </a:ext>
            </a:extLst>
          </p:cNvPr>
          <p:cNvSpPr/>
          <p:nvPr/>
        </p:nvSpPr>
        <p:spPr>
          <a:xfrm>
            <a:off x="3104406" y="564451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8936D2-0292-4CDE-A7B7-B3F4EAD8F0B8}"/>
              </a:ext>
            </a:extLst>
          </p:cNvPr>
          <p:cNvSpPr/>
          <p:nvPr/>
        </p:nvSpPr>
        <p:spPr>
          <a:xfrm>
            <a:off x="1815932" y="6277175"/>
            <a:ext cx="2484873" cy="49769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/>
                </a:solidFill>
              </a:rPr>
              <a:t>abcabcabcabc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0D306F-E97D-4C81-8C14-B81161D40EE6}"/>
              </a:ext>
            </a:extLst>
          </p:cNvPr>
          <p:cNvSpPr txBox="1"/>
          <p:nvPr/>
        </p:nvSpPr>
        <p:spPr>
          <a:xfrm>
            <a:off x="1880588" y="5074840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8C6270-69A3-45DF-891B-56A939FB0B62}"/>
              </a:ext>
            </a:extLst>
          </p:cNvPr>
          <p:cNvSpPr txBox="1"/>
          <p:nvPr/>
        </p:nvSpPr>
        <p:spPr>
          <a:xfrm>
            <a:off x="1878424" y="5669125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EC1C33-1B03-4727-AEBC-C147FFF76320}"/>
              </a:ext>
            </a:extLst>
          </p:cNvPr>
          <p:cNvSpPr txBox="1"/>
          <p:nvPr/>
        </p:nvSpPr>
        <p:spPr>
          <a:xfrm>
            <a:off x="2004197" y="5074840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924802-6EB7-4D92-9230-28C8391CCAC7}"/>
              </a:ext>
            </a:extLst>
          </p:cNvPr>
          <p:cNvSpPr txBox="1"/>
          <p:nvPr/>
        </p:nvSpPr>
        <p:spPr>
          <a:xfrm>
            <a:off x="2004197" y="5669125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7F0156-9CA4-4345-B1B8-E9FC960AEFA7}"/>
              </a:ext>
            </a:extLst>
          </p:cNvPr>
          <p:cNvSpPr txBox="1"/>
          <p:nvPr/>
        </p:nvSpPr>
        <p:spPr>
          <a:xfrm>
            <a:off x="3169061" y="5070226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805107-940B-4690-BA45-49DC7ED2E1AE}"/>
              </a:ext>
            </a:extLst>
          </p:cNvPr>
          <p:cNvSpPr txBox="1"/>
          <p:nvPr/>
        </p:nvSpPr>
        <p:spPr>
          <a:xfrm>
            <a:off x="3292670" y="5070226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0AD2B5-8249-4D1B-8800-16107A0B13CE}"/>
              </a:ext>
            </a:extLst>
          </p:cNvPr>
          <p:cNvSpPr txBox="1"/>
          <p:nvPr/>
        </p:nvSpPr>
        <p:spPr>
          <a:xfrm>
            <a:off x="3182914" y="5693681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6EC200-2FE5-46B8-81BB-C761F0D85839}"/>
              </a:ext>
            </a:extLst>
          </p:cNvPr>
          <p:cNvSpPr txBox="1"/>
          <p:nvPr/>
        </p:nvSpPr>
        <p:spPr>
          <a:xfrm>
            <a:off x="3306523" y="5693681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BCE783-7703-4D7D-AE22-FBC18A94FFBF}"/>
              </a:ext>
            </a:extLst>
          </p:cNvPr>
          <p:cNvSpPr txBox="1"/>
          <p:nvPr/>
        </p:nvSpPr>
        <p:spPr>
          <a:xfrm>
            <a:off x="2147637" y="5064025"/>
            <a:ext cx="1720735" cy="9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c                 </a:t>
            </a:r>
            <a:r>
              <a:rPr lang="zh-CN" altLang="en-US" dirty="0"/>
              <a:t>    </a:t>
            </a:r>
            <a:r>
              <a:rPr lang="en-US" altLang="zh-CN" dirty="0"/>
              <a:t>  c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c                  </a:t>
            </a:r>
            <a:r>
              <a:rPr lang="zh-CN" altLang="en-US" dirty="0"/>
              <a:t>    </a:t>
            </a:r>
            <a:r>
              <a:rPr lang="en-US" altLang="zh-CN" dirty="0"/>
              <a:t> c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817ECDE-6AE2-4721-A090-BD5703A5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32" y="4259555"/>
            <a:ext cx="8444972" cy="6125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71E566C-B709-4833-9198-5EB7770A7D7E}"/>
              </a:ext>
            </a:extLst>
          </p:cNvPr>
          <p:cNvSpPr/>
          <p:nvPr/>
        </p:nvSpPr>
        <p:spPr>
          <a:xfrm>
            <a:off x="6038418" y="414953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abcabcabcabc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F7274F-D734-460A-8A29-01538C4FEA6A}"/>
              </a:ext>
            </a:extLst>
          </p:cNvPr>
          <p:cNvSpPr/>
          <p:nvPr/>
        </p:nvSpPr>
        <p:spPr>
          <a:xfrm>
            <a:off x="2705496" y="44699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356049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436369-362F-4698-9E55-63707972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7" y="365125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CB5B4B-EDE9-4623-B3F2-7B4171155D8F}"/>
              </a:ext>
            </a:extLst>
          </p:cNvPr>
          <p:cNvSpPr/>
          <p:nvPr/>
        </p:nvSpPr>
        <p:spPr>
          <a:xfrm>
            <a:off x="4327516" y="971544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A8A92C-22DD-4427-8B75-03265DEDAB6C}"/>
              </a:ext>
            </a:extLst>
          </p:cNvPr>
          <p:cNvCxnSpPr>
            <a:cxnSpLocks/>
          </p:cNvCxnSpPr>
          <p:nvPr/>
        </p:nvCxnSpPr>
        <p:spPr>
          <a:xfrm>
            <a:off x="3356894" y="6159008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DBC349E-F28E-4F89-A283-ACCC0222003F}"/>
              </a:ext>
            </a:extLst>
          </p:cNvPr>
          <p:cNvSpPr txBox="1"/>
          <p:nvPr/>
        </p:nvSpPr>
        <p:spPr>
          <a:xfrm>
            <a:off x="3970341" y="592817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a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436F4B-0504-4032-8BA2-EE0C32F98225}"/>
              </a:ext>
            </a:extLst>
          </p:cNvPr>
          <p:cNvCxnSpPr>
            <a:cxnSpLocks/>
          </p:cNvCxnSpPr>
          <p:nvPr/>
        </p:nvCxnSpPr>
        <p:spPr>
          <a:xfrm>
            <a:off x="4346661" y="6159007"/>
            <a:ext cx="1348509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202B360-1F9C-4C92-A607-A81B22E31D6C}"/>
              </a:ext>
            </a:extLst>
          </p:cNvPr>
          <p:cNvSpPr txBox="1"/>
          <p:nvPr/>
        </p:nvSpPr>
        <p:spPr>
          <a:xfrm>
            <a:off x="5716014" y="593467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5C97C6-C56E-4249-909C-D86F46C71260}"/>
              </a:ext>
            </a:extLst>
          </p:cNvPr>
          <p:cNvCxnSpPr>
            <a:cxnSpLocks/>
          </p:cNvCxnSpPr>
          <p:nvPr/>
        </p:nvCxnSpPr>
        <p:spPr>
          <a:xfrm flipV="1">
            <a:off x="4947025" y="5601655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2D688EA-CCE6-4091-A204-C0A3D0991CE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205326" y="5537818"/>
            <a:ext cx="930717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8EF97A5-6F48-4A6B-9EFE-5353EAD5B20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205326" y="6165503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D5BDBE1-AABE-44E9-9357-1B96831B6C72}"/>
              </a:ext>
            </a:extLst>
          </p:cNvPr>
          <p:cNvSpPr txBox="1"/>
          <p:nvPr/>
        </p:nvSpPr>
        <p:spPr>
          <a:xfrm>
            <a:off x="7292162" y="5927982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A864AB8-024B-481D-A638-FBCF90597FAD}"/>
              </a:ext>
            </a:extLst>
          </p:cNvPr>
          <p:cNvCxnSpPr>
            <a:cxnSpLocks/>
          </p:cNvCxnSpPr>
          <p:nvPr/>
        </p:nvCxnSpPr>
        <p:spPr>
          <a:xfrm>
            <a:off x="6609570" y="6159007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FA55CB-21D7-4107-AB86-58AEE474C1B0}"/>
              </a:ext>
            </a:extLst>
          </p:cNvPr>
          <p:cNvSpPr txBox="1"/>
          <p:nvPr/>
        </p:nvSpPr>
        <p:spPr>
          <a:xfrm>
            <a:off x="5716014" y="5306986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B0C7E3-A339-41F3-B78B-4920DA3FED28}"/>
              </a:ext>
            </a:extLst>
          </p:cNvPr>
          <p:cNvSpPr txBox="1"/>
          <p:nvPr/>
        </p:nvSpPr>
        <p:spPr>
          <a:xfrm>
            <a:off x="7292162" y="639633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A00BE0-0BB2-487A-B7E9-FDBDAA8999A9}"/>
              </a:ext>
            </a:extLst>
          </p:cNvPr>
          <p:cNvSpPr txBox="1"/>
          <p:nvPr/>
        </p:nvSpPr>
        <p:spPr>
          <a:xfrm>
            <a:off x="7284183" y="5258487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CED5B7-935B-4763-A54E-142934F6693D}"/>
              </a:ext>
            </a:extLst>
          </p:cNvPr>
          <p:cNvSpPr txBox="1"/>
          <p:nvPr/>
        </p:nvSpPr>
        <p:spPr>
          <a:xfrm>
            <a:off x="7284183" y="475971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0A1B9AC-26D3-4E2A-8EF0-A8F9384BAA60}"/>
              </a:ext>
            </a:extLst>
          </p:cNvPr>
          <p:cNvCxnSpPr>
            <a:cxnSpLocks/>
          </p:cNvCxnSpPr>
          <p:nvPr/>
        </p:nvCxnSpPr>
        <p:spPr>
          <a:xfrm flipV="1">
            <a:off x="6670684" y="5112128"/>
            <a:ext cx="400702" cy="422444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10DBF558-A030-4726-8749-62E5017D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1" y="4195512"/>
            <a:ext cx="8626312" cy="66517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289BCEC-C622-4C40-95BF-1341D080A935}"/>
              </a:ext>
            </a:extLst>
          </p:cNvPr>
          <p:cNvSpPr/>
          <p:nvPr/>
        </p:nvSpPr>
        <p:spPr>
          <a:xfrm>
            <a:off x="4947025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556D2F-FC4E-45B4-8F7D-80936061082D}"/>
              </a:ext>
            </a:extLst>
          </p:cNvPr>
          <p:cNvSpPr/>
          <p:nvPr/>
        </p:nvSpPr>
        <p:spPr>
          <a:xfrm>
            <a:off x="6303076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9E31C-7F7B-4A00-811D-AFFCC70FCEAF}"/>
              </a:ext>
            </a:extLst>
          </p:cNvPr>
          <p:cNvSpPr/>
          <p:nvPr/>
        </p:nvSpPr>
        <p:spPr>
          <a:xfrm>
            <a:off x="7543141" y="410827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86D220-081B-4EA5-AECC-DEA15CE69413}"/>
              </a:ext>
            </a:extLst>
          </p:cNvPr>
          <p:cNvSpPr/>
          <p:nvPr/>
        </p:nvSpPr>
        <p:spPr>
          <a:xfrm>
            <a:off x="2639520" y="443241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4C3283-438C-497E-AE0B-29ED7D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17" y="0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4C2AD-380D-4082-872A-D6C9E0AB5972}"/>
              </a:ext>
            </a:extLst>
          </p:cNvPr>
          <p:cNvSpPr/>
          <p:nvPr/>
        </p:nvSpPr>
        <p:spPr>
          <a:xfrm>
            <a:off x="7368198" y="903919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481DF36-04F4-4E11-9B25-E2E72A320F0E}"/>
              </a:ext>
            </a:extLst>
          </p:cNvPr>
          <p:cNvCxnSpPr>
            <a:cxnSpLocks/>
          </p:cNvCxnSpPr>
          <p:nvPr/>
        </p:nvCxnSpPr>
        <p:spPr>
          <a:xfrm>
            <a:off x="3729736" y="6031491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F34DD33-882D-49CD-8EB1-F137994BC97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803708" y="6031491"/>
            <a:ext cx="1264304" cy="6494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002E35-803C-4DE2-97A2-CC0C7C0BAEEC}"/>
              </a:ext>
            </a:extLst>
          </p:cNvPr>
          <p:cNvSpPr txBox="1"/>
          <p:nvPr/>
        </p:nvSpPr>
        <p:spPr>
          <a:xfrm>
            <a:off x="6088856" y="580715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C5D4B31-34BE-42BA-B81A-54F430641047}"/>
              </a:ext>
            </a:extLst>
          </p:cNvPr>
          <p:cNvCxnSpPr>
            <a:cxnSpLocks/>
          </p:cNvCxnSpPr>
          <p:nvPr/>
        </p:nvCxnSpPr>
        <p:spPr>
          <a:xfrm flipV="1">
            <a:off x="5319867" y="5474138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323F5D-8FF7-402F-83B6-322A42FEDF1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578168" y="5381342"/>
            <a:ext cx="930717" cy="2896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DFF01-ABAD-4BC3-9CE9-6F050CF3A1F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78168" y="6037986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708F2-E12C-4532-B9F0-914D5E0DE2F7}"/>
              </a:ext>
            </a:extLst>
          </p:cNvPr>
          <p:cNvSpPr txBox="1"/>
          <p:nvPr/>
        </p:nvSpPr>
        <p:spPr>
          <a:xfrm>
            <a:off x="7665004" y="580046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F53DEF-1311-4679-B3E3-D057E7DF7A29}"/>
              </a:ext>
            </a:extLst>
          </p:cNvPr>
          <p:cNvCxnSpPr>
            <a:cxnSpLocks/>
          </p:cNvCxnSpPr>
          <p:nvPr/>
        </p:nvCxnSpPr>
        <p:spPr>
          <a:xfrm>
            <a:off x="6982412" y="6031490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F3E33A7-B49C-422F-8836-2C48D7A0724E}"/>
              </a:ext>
            </a:extLst>
          </p:cNvPr>
          <p:cNvSpPr txBox="1"/>
          <p:nvPr/>
        </p:nvSpPr>
        <p:spPr>
          <a:xfrm>
            <a:off x="6088856" y="5179469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30460-1556-4AFB-B7E8-FCEAB3256124}"/>
              </a:ext>
            </a:extLst>
          </p:cNvPr>
          <p:cNvSpPr txBox="1"/>
          <p:nvPr/>
        </p:nvSpPr>
        <p:spPr>
          <a:xfrm>
            <a:off x="7665004" y="6268818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4A14E7-2D87-4729-8F58-8CA73C3448DA}"/>
              </a:ext>
            </a:extLst>
          </p:cNvPr>
          <p:cNvSpPr txBox="1"/>
          <p:nvPr/>
        </p:nvSpPr>
        <p:spPr>
          <a:xfrm>
            <a:off x="7657025" y="513097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3CD935-E22E-47F2-8A21-740CB654AF39}"/>
              </a:ext>
            </a:extLst>
          </p:cNvPr>
          <p:cNvSpPr txBox="1"/>
          <p:nvPr/>
        </p:nvSpPr>
        <p:spPr>
          <a:xfrm>
            <a:off x="7657025" y="463219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159D4AE-F913-4662-B5BF-6AD5E059A464}"/>
              </a:ext>
            </a:extLst>
          </p:cNvPr>
          <p:cNvCxnSpPr>
            <a:cxnSpLocks/>
          </p:cNvCxnSpPr>
          <p:nvPr/>
        </p:nvCxnSpPr>
        <p:spPr>
          <a:xfrm flipV="1">
            <a:off x="7043526" y="5003083"/>
            <a:ext cx="465359" cy="403972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AE1FFD5-881C-4BA9-B45C-D9D1D1AB3532}"/>
              </a:ext>
            </a:extLst>
          </p:cNvPr>
          <p:cNvSpPr/>
          <p:nvPr/>
        </p:nvSpPr>
        <p:spPr>
          <a:xfrm>
            <a:off x="4315259" y="5789136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1E819F-5057-4634-AC43-3405B5BEDC83}"/>
              </a:ext>
            </a:extLst>
          </p:cNvPr>
          <p:cNvSpPr/>
          <p:nvPr/>
        </p:nvSpPr>
        <p:spPr>
          <a:xfrm>
            <a:off x="5579563" y="4883645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FB8A67-F464-4AAB-940B-DA6D98F7AA85}"/>
              </a:ext>
            </a:extLst>
          </p:cNvPr>
          <p:cNvSpPr/>
          <p:nvPr/>
        </p:nvSpPr>
        <p:spPr>
          <a:xfrm>
            <a:off x="5559293" y="6139798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117460-6176-4C15-95E1-024819380873}"/>
              </a:ext>
            </a:extLst>
          </p:cNvPr>
          <p:cNvSpPr/>
          <p:nvPr/>
        </p:nvSpPr>
        <p:spPr>
          <a:xfrm>
            <a:off x="8013615" y="4623784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8BAA86-4D25-40D4-A9DB-DC7C24984E36}"/>
              </a:ext>
            </a:extLst>
          </p:cNvPr>
          <p:cNvSpPr/>
          <p:nvPr/>
        </p:nvSpPr>
        <p:spPr>
          <a:xfrm>
            <a:off x="8013615" y="518589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924431-3D96-406E-BF56-38A8761FFDC1}"/>
              </a:ext>
            </a:extLst>
          </p:cNvPr>
          <p:cNvSpPr/>
          <p:nvPr/>
        </p:nvSpPr>
        <p:spPr>
          <a:xfrm>
            <a:off x="8013615" y="5771121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57FCD5-6F89-40BC-BD51-533DC7EC3D0A}"/>
              </a:ext>
            </a:extLst>
          </p:cNvPr>
          <p:cNvSpPr/>
          <p:nvPr/>
        </p:nvSpPr>
        <p:spPr>
          <a:xfrm>
            <a:off x="8019761" y="633641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F2C4EDC-6101-412E-B9E0-E7FDBF7B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87" y="3863460"/>
            <a:ext cx="8582660" cy="65967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600C130-EC18-471D-9EC4-4EA74EE9F2F1}"/>
              </a:ext>
            </a:extLst>
          </p:cNvPr>
          <p:cNvSpPr/>
          <p:nvPr/>
        </p:nvSpPr>
        <p:spPr>
          <a:xfrm>
            <a:off x="4900044" y="3779487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CE872D-AF8C-47AC-9D8C-D39820C298AA}"/>
              </a:ext>
            </a:extLst>
          </p:cNvPr>
          <p:cNvSpPr/>
          <p:nvPr/>
        </p:nvSpPr>
        <p:spPr>
          <a:xfrm>
            <a:off x="6180265" y="3790073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DC227F1-1E82-4CE7-AA5D-0B075879350A}"/>
              </a:ext>
            </a:extLst>
          </p:cNvPr>
          <p:cNvSpPr/>
          <p:nvPr/>
        </p:nvSpPr>
        <p:spPr>
          <a:xfrm>
            <a:off x="7429529" y="377843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086B9C-C7AA-4DDA-9C2E-2268C80DB4A1}"/>
              </a:ext>
            </a:extLst>
          </p:cNvPr>
          <p:cNvSpPr/>
          <p:nvPr/>
        </p:nvSpPr>
        <p:spPr>
          <a:xfrm>
            <a:off x="2585137" y="409853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137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内部缓冲区与异步信号安全：</a:t>
            </a:r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死锁</a:t>
            </a:r>
          </a:p>
          <a:p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5184939"/>
            <a:ext cx="3902030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所以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tshl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ab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信号处理程序中要用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死锁不一定只发生在线程之间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BD27-2A7D-3C46-AF44-94909B3CB251}"/>
              </a:ext>
            </a:extLst>
          </p:cNvPr>
          <p:cNvSpPr txBox="1"/>
          <p:nvPr/>
        </p:nvSpPr>
        <p:spPr>
          <a:xfrm>
            <a:off x="268438" y="1232876"/>
            <a:ext cx="8646962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Standard I/O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函数都不是异步信号安全的，因为有内部缓冲区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死锁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主程序和信号处理程序互相等待，造成死锁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77F2DE66-0A57-384F-9D5F-97B8D73DC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4844"/>
          <a:stretch/>
        </p:blipFill>
        <p:spPr>
          <a:xfrm>
            <a:off x="2137070" y="2015935"/>
            <a:ext cx="8137316" cy="1762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4EEFA-CDC6-CF41-B083-6A01A665E3C9}"/>
              </a:ext>
            </a:extLst>
          </p:cNvPr>
          <p:cNvSpPr txBox="1"/>
          <p:nvPr/>
        </p:nvSpPr>
        <p:spPr>
          <a:xfrm>
            <a:off x="3107492" y="37522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主程序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A5AA0-0950-8440-9C10-7F3C2C001E5A}"/>
              </a:ext>
            </a:extLst>
          </p:cNvPr>
          <p:cNvSpPr txBox="1"/>
          <p:nvPr/>
        </p:nvSpPr>
        <p:spPr>
          <a:xfrm>
            <a:off x="7667300" y="37522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信号处理程序</a:t>
            </a:r>
          </a:p>
        </p:txBody>
      </p:sp>
    </p:spTree>
    <p:extLst>
      <p:ext uri="{BB962C8B-B14F-4D97-AF65-F5344CB8AC3E}">
        <p14:creationId xmlns:p14="http://schemas.microsoft.com/office/powerpoint/2010/main" val="12011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5A5E8-168F-D142-A0B9-FB89C738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28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300" b="1" dirty="0"/>
              <a:t>Chap. 9</a:t>
            </a:r>
            <a:br>
              <a:rPr lang="en-US" sz="5300" b="1" dirty="0"/>
            </a:br>
            <a:r>
              <a:rPr lang="en-US" sz="4000" b="1" dirty="0"/>
              <a:t>Virtual Memory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4482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44B0-6DB9-7D41-A725-3CEB6BE87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28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300" b="1" dirty="0"/>
              <a:t>Chap. 8</a:t>
            </a:r>
            <a:br>
              <a:rPr lang="en-US" sz="5300" b="1" dirty="0"/>
            </a:br>
            <a:r>
              <a:rPr lang="en-US" sz="4000" b="1" dirty="0"/>
              <a:t>Exception Control Flow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3151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对信号的处理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7" y="1232876"/>
            <a:ext cx="9361700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难点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任何时候都可能接收到信号，并且信号不排队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并发访问全局数据结构可能导致竞争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例如多个信号处理程序同时修改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听谁的？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原则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处理程序应该尽可能简单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：处理得越快风险越小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只在信号处理程序中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异步信号安全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的函数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无法被信号中断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一定是可重入的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，但可重入的不一定是异步信号安全的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保证安全的函数列表（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_exit, write, wait, </a:t>
            </a:r>
            <a:r>
              <a:rPr lang="en-US" altLang="zh-CN" dirty="0" err="1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waitpid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sleep, kill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printf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sprintf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malloc, exit, free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不是异步信号安全的函数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输出只能使用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4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对信号的处理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8C7E-7F3F-1441-8D29-A6A80ABB1829}"/>
              </a:ext>
            </a:extLst>
          </p:cNvPr>
          <p:cNvSpPr txBox="1"/>
          <p:nvPr/>
        </p:nvSpPr>
        <p:spPr>
          <a:xfrm>
            <a:off x="268436" y="1232876"/>
            <a:ext cx="10877983" cy="5446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原则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保存和恢复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处理程序开始时保存 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，返回前恢复 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endParaRPr lang="zh-CN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因为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errno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在处理程序执行过程中可能被覆盖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访问全局变量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数据结构时阻塞所有信号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主程序中也需要，避免竞争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主程序与信号处理程序共享的全局变量使用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volatile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声明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不允许缓存，每次都写到主存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让处理程序和主程序都能及时看到数据的变化，确保数据同步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全局标志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sig_atomic_t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声明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一般会用全局标志来记录是否收到信号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sig_atomic_t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写指令的原子性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不可被打断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同时读写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不保证是原子的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flag++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flag+=10</a:t>
            </a:r>
          </a:p>
        </p:txBody>
      </p:sp>
    </p:spTree>
    <p:extLst>
      <p:ext uri="{BB962C8B-B14F-4D97-AF65-F5344CB8AC3E}">
        <p14:creationId xmlns:p14="http://schemas.microsoft.com/office/powerpoint/2010/main" val="1240280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处理信号的例子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1467F-3FB8-9E46-ADEB-2AD32E6A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8" y="1305956"/>
            <a:ext cx="9947564" cy="94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14AC1-A0EF-6940-9EA6-15F27EF7D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043" y="2497890"/>
            <a:ext cx="5954777" cy="2379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89100-23AF-5D4C-813E-97C8AE919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18" y="2497890"/>
            <a:ext cx="5314970" cy="3750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D3D9C8-E085-5043-A3E8-52F232352994}"/>
              </a:ext>
            </a:extLst>
          </p:cNvPr>
          <p:cNvSpPr txBox="1"/>
          <p:nvPr/>
        </p:nvSpPr>
        <p:spPr>
          <a:xfrm>
            <a:off x="5767706" y="4951649"/>
            <a:ext cx="4578176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超时的时候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fgets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内部缓冲区还加着锁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逻辑有些复杂：尽量不要用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nonlocal jump</a:t>
            </a:r>
          </a:p>
        </p:txBody>
      </p:sp>
    </p:spTree>
    <p:extLst>
      <p:ext uri="{BB962C8B-B14F-4D97-AF65-F5344CB8AC3E}">
        <p14:creationId xmlns:p14="http://schemas.microsoft.com/office/powerpoint/2010/main" val="191792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1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处理信号的例子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1467F-3FB8-9E46-ADEB-2AD32E6A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8" y="1305956"/>
            <a:ext cx="9947564" cy="947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1251C-494D-A746-B45C-66CEF5DA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8" y="2962082"/>
            <a:ext cx="5571836" cy="379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8EA62-F063-8542-801F-828CFBB6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18" y="2397840"/>
            <a:ext cx="3390323" cy="5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3CB16-5F27-7542-B1D3-8D62B7C7C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154" y="2950856"/>
            <a:ext cx="3931228" cy="3812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5EAF8A-0EA6-1243-AE9F-DAFF215ABBF3}"/>
              </a:ext>
            </a:extLst>
          </p:cNvPr>
          <p:cNvSpPr txBox="1"/>
          <p:nvPr/>
        </p:nvSpPr>
        <p:spPr>
          <a:xfrm>
            <a:off x="4225233" y="2040551"/>
            <a:ext cx="6038833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read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，避免内部缓冲区导致的死锁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向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sigaction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注册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handler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，使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read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返回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-1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并设置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errno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4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图片 4">
            <a:extLst>
              <a:ext uri="{FF2B5EF4-FFF2-40B4-BE49-F238E27FC236}">
                <a16:creationId xmlns:a16="http://schemas.microsoft.com/office/drawing/2014/main" id="{5EC77ED1-C8A6-144F-9558-0B4819C4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88" y="1215429"/>
            <a:ext cx="8669223" cy="44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3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2C495-5027-B240-BE28-7FEC1BCA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28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300" b="1" dirty="0"/>
              <a:t>Chap. 7</a:t>
            </a:r>
            <a:br>
              <a:rPr lang="en-US" sz="5300" b="1" dirty="0"/>
            </a:br>
            <a:r>
              <a:rPr lang="en-US" sz="4000" b="1" dirty="0"/>
              <a:t>Linking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30278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符号解析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2C52E-7097-044C-A345-1AF3F9D9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986" r="807"/>
          <a:stretch/>
        </p:blipFill>
        <p:spPr>
          <a:xfrm>
            <a:off x="1055915" y="1287400"/>
            <a:ext cx="9815285" cy="5479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40AC-A5B8-B541-899C-C2FBF878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71" y="2904388"/>
            <a:ext cx="6531429" cy="26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重定位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471A7-1C1B-BC42-96CD-2032201D7380}"/>
              </a:ext>
            </a:extLst>
          </p:cNvPr>
          <p:cNvSpPr/>
          <p:nvPr/>
        </p:nvSpPr>
        <p:spPr>
          <a:xfrm>
            <a:off x="470263" y="1294707"/>
            <a:ext cx="10416176" cy="4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链接器合并输入文件（</a:t>
            </a:r>
            <a:r>
              <a:rPr kumimoji="1"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）中的各个节，并确定运行时地址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E8B85-9050-A748-A08C-47655A64C6F2}"/>
              </a:ext>
            </a:extLst>
          </p:cNvPr>
          <p:cNvSpPr/>
          <p:nvPr/>
        </p:nvSpPr>
        <p:spPr>
          <a:xfrm>
            <a:off x="409304" y="1294707"/>
            <a:ext cx="60960" cy="461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9F8C6-F1BC-2E44-A078-1637FA0D7871}"/>
              </a:ext>
            </a:extLst>
          </p:cNvPr>
          <p:cNvSpPr txBox="1"/>
          <p:nvPr/>
        </p:nvSpPr>
        <p:spPr>
          <a:xfrm>
            <a:off x="281139" y="1756261"/>
            <a:ext cx="5957100" cy="461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合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并同类项形成聚合节，并确定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运行时地址（运行时在虚拟内存中的地址）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需要确定的运行时地址有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输入文件中每个节的运行时地址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聚合节的运行时地址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输入文件中每个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符号定义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的运行时地址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输入文件中每个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符号引用对应的定义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的运行时地址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对于前三种情况，只需要修改符号表中条目的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value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字段即可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链接前：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section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offset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链接后：运行时地址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C5C4B-DC74-A04F-AFA0-40EC511B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287" y="1841153"/>
            <a:ext cx="5785600" cy="31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重定位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471A7-1C1B-BC42-96CD-2032201D7380}"/>
              </a:ext>
            </a:extLst>
          </p:cNvPr>
          <p:cNvSpPr/>
          <p:nvPr/>
        </p:nvSpPr>
        <p:spPr>
          <a:xfrm>
            <a:off x="470263" y="1294707"/>
            <a:ext cx="10416176" cy="4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链接器合并输入文件（</a:t>
            </a:r>
            <a:r>
              <a:rPr kumimoji="1"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）中的各个节，并确定运行时地址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E8B85-9050-A748-A08C-47655A64C6F2}"/>
              </a:ext>
            </a:extLst>
          </p:cNvPr>
          <p:cNvSpPr/>
          <p:nvPr/>
        </p:nvSpPr>
        <p:spPr>
          <a:xfrm>
            <a:off x="409304" y="1294707"/>
            <a:ext cx="60960" cy="461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9F8C6-F1BC-2E44-A078-1637FA0D7871}"/>
              </a:ext>
            </a:extLst>
          </p:cNvPr>
          <p:cNvSpPr txBox="1"/>
          <p:nvPr/>
        </p:nvSpPr>
        <p:spPr>
          <a:xfrm>
            <a:off x="281138" y="1756261"/>
            <a:ext cx="4315246" cy="212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对于最后一种情况，实际上是要把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符号定义的运行时地址填到对应的引用的位置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（引用重定位）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链接器如何知道引用发生在哪里？</a:t>
            </a:r>
            <a:endParaRPr kumimoji="1"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根据汇编器设置的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重定位条目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92A3D-13E5-5141-8513-7DC6570F4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"/>
          <a:stretch/>
        </p:blipFill>
        <p:spPr>
          <a:xfrm>
            <a:off x="4803316" y="1754169"/>
            <a:ext cx="7148844" cy="47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7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重定位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471A7-1C1B-BC42-96CD-2032201D7380}"/>
              </a:ext>
            </a:extLst>
          </p:cNvPr>
          <p:cNvSpPr/>
          <p:nvPr/>
        </p:nvSpPr>
        <p:spPr>
          <a:xfrm>
            <a:off x="470263" y="1294707"/>
            <a:ext cx="10416176" cy="4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链接器合并输入文件（</a:t>
            </a:r>
            <a:r>
              <a:rPr kumimoji="1"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）中的各个节，并确定运行时地址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E8B85-9050-A748-A08C-47655A64C6F2}"/>
              </a:ext>
            </a:extLst>
          </p:cNvPr>
          <p:cNvSpPr/>
          <p:nvPr/>
        </p:nvSpPr>
        <p:spPr>
          <a:xfrm>
            <a:off x="409304" y="1294707"/>
            <a:ext cx="60960" cy="461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9F8C6-F1BC-2E44-A078-1637FA0D7871}"/>
              </a:ext>
            </a:extLst>
          </p:cNvPr>
          <p:cNvSpPr txBox="1"/>
          <p:nvPr/>
        </p:nvSpPr>
        <p:spPr>
          <a:xfrm>
            <a:off x="281138" y="1756261"/>
            <a:ext cx="10045485" cy="378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重定位条目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rel.text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或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rel.data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节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每个条目的格式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offset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：引用在节中的偏移量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type</a:t>
            </a: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R_X86_64_PC32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：重定位一个使用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32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位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PC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相对地址的引用</a:t>
            </a: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R_X86_64_32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：重定位一个使用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32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位绝对地址的引用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symbol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：对应的符号定义在符号表中的索引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addend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：有符号常数，一般用于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PC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相对地址的计算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1DBDF-CEBD-894F-81A4-891BB8245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" t="26486" r="54604" b="2383"/>
          <a:stretch/>
        </p:blipFill>
        <p:spPr>
          <a:xfrm>
            <a:off x="5401228" y="1818092"/>
            <a:ext cx="6386080" cy="19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2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重定位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471A7-1C1B-BC42-96CD-2032201D7380}"/>
              </a:ext>
            </a:extLst>
          </p:cNvPr>
          <p:cNvSpPr/>
          <p:nvPr/>
        </p:nvSpPr>
        <p:spPr>
          <a:xfrm>
            <a:off x="470263" y="1294707"/>
            <a:ext cx="10416176" cy="4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链接器合并输入文件（</a:t>
            </a:r>
            <a:r>
              <a:rPr kumimoji="1"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KaiTi" panose="02010609060101010101" pitchFamily="49" charset="-122"/>
                <a:cs typeface="Consolas" panose="020B0609020204030204" pitchFamily="49" charset="0"/>
              </a:rPr>
              <a:t>）中的各个节，并确定运行时地址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E8B85-9050-A748-A08C-47655A64C6F2}"/>
              </a:ext>
            </a:extLst>
          </p:cNvPr>
          <p:cNvSpPr/>
          <p:nvPr/>
        </p:nvSpPr>
        <p:spPr>
          <a:xfrm>
            <a:off x="409304" y="1294707"/>
            <a:ext cx="60960" cy="461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9F8C6-F1BC-2E44-A078-1637FA0D7871}"/>
              </a:ext>
            </a:extLst>
          </p:cNvPr>
          <p:cNvSpPr txBox="1"/>
          <p:nvPr/>
        </p:nvSpPr>
        <p:spPr>
          <a:xfrm>
            <a:off x="268438" y="1756261"/>
            <a:ext cx="10076289" cy="393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引用重定位算法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检查每一个重定位条目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r, s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对应的引用所在的节（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.text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或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.data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，可以从符号表中找到）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要修改的文件位置：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 file(s) +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r.offset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这里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file(s)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</a:t>
            </a:r>
            <a:r>
              <a:rPr kumimoji="1" lang="zh-CN" altLang="en-US" sz="1400" noProof="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目标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文件中的起始位置</a:t>
            </a:r>
            <a:endParaRPr kumimoji="1" lang="en-US" altLang="zh-CN" sz="1400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1"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引用在目标文件中的位置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需要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修改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这个位置的值（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*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r.type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== R_X86_64_32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=&gt; *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符号定义的运行时地址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（此时已知）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r.type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== R_X86_64_PC32</a:t>
            </a: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*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符号定义的运行时地址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–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下一条指令的</a:t>
            </a:r>
            <a:r>
              <a:rPr kumimoji="1" lang="zh-CN" altLang="en-US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运行时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地址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符号定义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的运行时地址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refaddr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=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addr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(s) +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r.offset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addr</a:t>
            </a:r>
            <a:r>
              <a:rPr kumimoji="1"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(s)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1"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的运行时地址（此时已知）</a:t>
            </a:r>
            <a:endParaRPr kumimoji="1" lang="en-US" altLang="zh-CN" sz="1400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下一条指令的运行时地址 </a:t>
            </a:r>
            <a:r>
              <a:rPr kumimoji="1" lang="en-US" altLang="zh-CN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refaddr</a:t>
            </a:r>
            <a:r>
              <a:rPr kumimoji="1" lang="en-US" altLang="zh-CN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– addend</a:t>
            </a:r>
            <a:r>
              <a:rPr kumimoji="1"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（汇编器提供）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addend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refaddr</a:t>
            </a:r>
            <a:r>
              <a:rPr kumimoji="1"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-</a:t>
            </a:r>
            <a:r>
              <a:rPr kumimoji="1" lang="zh-CN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zh-CN" altLang="en-US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下一条指令的运行时地址</a:t>
            </a:r>
            <a:r>
              <a:rPr kumimoji="1" lang="en-US" altLang="zh-CN" sz="1400" dirty="0">
                <a:solidFill>
                  <a:schemeClr val="accent6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= </a:t>
            </a:r>
            <a:r>
              <a:rPr kumimoji="1" lang="en-US" altLang="zh-CN" sz="14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refptr</a:t>
            </a:r>
            <a:r>
              <a:rPr kumimoji="1" lang="en-US" altLang="zh-CN" sz="14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- </a:t>
            </a:r>
            <a:r>
              <a:rPr kumimoji="1" lang="zh-CN" altLang="en-US" sz="14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下一条指令在可执行文件中的位置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1DBDF-CEBD-894F-81A4-891BB8245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" t="26486" r="54604" b="2383"/>
          <a:stretch/>
        </p:blipFill>
        <p:spPr>
          <a:xfrm>
            <a:off x="7383878" y="0"/>
            <a:ext cx="4808122" cy="1471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1C5FC-F6D9-1348-9EAD-D69487BA1012}"/>
              </a:ext>
            </a:extLst>
          </p:cNvPr>
          <p:cNvSpPr txBox="1"/>
          <p:nvPr/>
        </p:nvSpPr>
        <p:spPr>
          <a:xfrm>
            <a:off x="7951422" y="3105834"/>
            <a:ext cx="379327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关键在于区分</a:t>
            </a:r>
            <a:endParaRPr kumimoji="1" lang="en-US" altLang="zh-CN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目标文件中的位置和运行时地址</a:t>
            </a:r>
          </a:p>
        </p:txBody>
      </p:sp>
    </p:spTree>
    <p:extLst>
      <p:ext uri="{BB962C8B-B14F-4D97-AF65-F5344CB8AC3E}">
        <p14:creationId xmlns:p14="http://schemas.microsoft.com/office/powerpoint/2010/main" val="8702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静态库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97961-2A44-C740-9213-2814F891F7D8}"/>
              </a:ext>
            </a:extLst>
          </p:cNvPr>
          <p:cNvSpPr txBox="1"/>
          <p:nvPr/>
        </p:nvSpPr>
        <p:spPr>
          <a:xfrm>
            <a:off x="268438" y="1230228"/>
            <a:ext cx="4753267" cy="419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文件（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archive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把多个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文件打包在一起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有一个头部描述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文件的数量和大小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特点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链接器可以从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文件中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自动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挑选出被程序引用的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文件进行链接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为什么要支持“库”的概念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借助模块化减少代码量和存储开销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支持对库函数的增量式更新（利用分离编译）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39878-D9C6-DF42-B3F9-2EE3B18E7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8" b="646"/>
          <a:stretch/>
        </p:blipFill>
        <p:spPr>
          <a:xfrm>
            <a:off x="5021705" y="596908"/>
            <a:ext cx="6901857" cy="2803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64D8B-A686-9E46-94D8-B727CC61D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7" t="3691" r="4260" b="2497"/>
          <a:stretch/>
        </p:blipFill>
        <p:spPr>
          <a:xfrm>
            <a:off x="6389693" y="3567072"/>
            <a:ext cx="4165880" cy="3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静态库解析引用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F5473-4BA3-FE43-95DA-0949952C8A7C}"/>
              </a:ext>
            </a:extLst>
          </p:cNvPr>
          <p:cNvSpPr txBox="1"/>
          <p:nvPr/>
        </p:nvSpPr>
        <p:spPr>
          <a:xfrm>
            <a:off x="268439" y="1230228"/>
            <a:ext cx="11144628" cy="544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文件出现在命令行中的顺序很重要</a:t>
            </a: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链接器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按照顺序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扫描所有输入的文件（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.o/.a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维护三个集合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：需被链接的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文件的集合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：尚未找到定义的符号的集合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：已经找到定义的符号的集合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对每个输入文件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如果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是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将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加入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</a:t>
            </a:r>
            <a:r>
              <a:rPr kumimoji="1" lang="zh-CN" altLang="en-US" noProof="0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的符号表并进行符号解析，修改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D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如果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是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确定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fi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中的哪些模块（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文件）包含当前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中符号的定义，把这些模块加入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，并更新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D</a:t>
            </a: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会丢弃不包含当前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中符号定义的模块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扫描完所有文件后，如果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非空，则报错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总结：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用户输入的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全部保留，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文件中的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文件可能被丢掉</a:t>
            </a:r>
          </a:p>
        </p:txBody>
      </p:sp>
    </p:spTree>
    <p:extLst>
      <p:ext uri="{BB962C8B-B14F-4D97-AF65-F5344CB8AC3E}">
        <p14:creationId xmlns:p14="http://schemas.microsoft.com/office/powerpoint/2010/main" val="147751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22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静态库解析引用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F5473-4BA3-FE43-95DA-0949952C8A7C}"/>
              </a:ext>
            </a:extLst>
          </p:cNvPr>
          <p:cNvSpPr txBox="1"/>
          <p:nvPr/>
        </p:nvSpPr>
        <p:spPr>
          <a:xfrm>
            <a:off x="268439" y="1230228"/>
            <a:ext cx="11144628" cy="461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输入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文件：顺序不重要，因为不存在丢弃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文件的情况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输入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链接器只能看到在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文件前输入的文件的符号信息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考虑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文件中的一个模块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（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文件前输入的所有文件都没有引用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中的定义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链接器读完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后丢弃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中的模块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文件后输入的某个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.o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文件引用了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中的定义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结果：找不到该定义，报错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结论：最后输入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问题：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.a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文件之间也可能存在引用关系</a:t>
            </a:r>
            <a:endParaRPr kumimoji="1"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原则：引用在前，定义在后</a:t>
            </a:r>
          </a:p>
        </p:txBody>
      </p:sp>
    </p:spTree>
    <p:extLst>
      <p:ext uri="{BB962C8B-B14F-4D97-AF65-F5344CB8AC3E}">
        <p14:creationId xmlns:p14="http://schemas.microsoft.com/office/powerpoint/2010/main" val="39484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D06A15F-48B0-9041-8AC6-23B73B4EE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5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ED6A-21B8-CB49-A7D6-DDFF2427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774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Chap. 2</a:t>
            </a:r>
            <a:r>
              <a:rPr lang="zh-CN" altLang="en-US" b="1" dirty="0"/>
              <a:t> </a:t>
            </a:r>
            <a:r>
              <a:rPr lang="en-US" b="1" dirty="0"/>
              <a:t>– 6</a:t>
            </a:r>
            <a:br>
              <a:rPr lang="en-US" b="1" dirty="0"/>
            </a:br>
            <a:r>
              <a:rPr lang="en-US" sz="3200" b="1" i="1" dirty="0"/>
              <a:t>1-slide summary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5427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并发服务器：三种实现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F01AD-E11F-E647-AE85-4BDFC7926355}"/>
              </a:ext>
            </a:extLst>
          </p:cNvPr>
          <p:cNvSpPr txBox="1"/>
          <p:nvPr/>
        </p:nvSpPr>
        <p:spPr>
          <a:xfrm>
            <a:off x="268438" y="1232876"/>
            <a:ext cx="9618339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进程</a:t>
            </a:r>
            <a:endParaRPr kumimoji="1" lang="en-US" altLang="zh-CN" dirty="0">
              <a:solidFill>
                <a:schemeClr val="accent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多路复用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服务器要响应两类相互独立的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事件：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shell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命令行输入和客户端请求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两类事件都需要阻塞等待（想想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tshlab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accept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函数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等待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就没法响应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select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函数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，要求内核挂起进程，当</a:t>
            </a:r>
            <a:r>
              <a:rPr kumimoji="1" lang="zh-CN" altLang="en-US" u="sng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注册的</a:t>
            </a:r>
            <a:r>
              <a:rPr kumimoji="1" lang="en-US" altLang="zh-CN" u="sng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r>
              <a:rPr kumimoji="1" lang="zh-CN" altLang="en-US" u="sng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事件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发生时，再将控制转移给进程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可以看成一个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状态机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运行在一个进程中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，由内核进行调度（不可预测）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有自己的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线程上下文</a:t>
            </a:r>
          </a:p>
        </p:txBody>
      </p:sp>
    </p:spTree>
    <p:extLst>
      <p:ext uri="{BB962C8B-B14F-4D97-AF65-F5344CB8AC3E}">
        <p14:creationId xmlns:p14="http://schemas.microsoft.com/office/powerpoint/2010/main" val="8605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46C53D7-BEC8-6D43-85EA-B90BD29FC3D4}"/>
              </a:ext>
            </a:extLst>
          </p:cNvPr>
          <p:cNvGraphicFramePr>
            <a:graphicFrameLocks noGrp="1"/>
          </p:cNvGraphicFramePr>
          <p:nvPr/>
        </p:nvGraphicFramePr>
        <p:xfrm>
          <a:off x="302259" y="809612"/>
          <a:ext cx="219341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111">
                  <a:extLst>
                    <a:ext uri="{9D8B030D-6E8A-4147-A177-3AD203B41FA5}">
                      <a16:colId xmlns:a16="http://schemas.microsoft.com/office/drawing/2014/main" val="3733710752"/>
                    </a:ext>
                  </a:extLst>
                </a:gridCol>
                <a:gridCol w="1666302">
                  <a:extLst>
                    <a:ext uri="{9D8B030D-6E8A-4147-A177-3AD203B41FA5}">
                      <a16:colId xmlns:a16="http://schemas.microsoft.com/office/drawing/2014/main" val="297279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Bin</a:t>
                      </a:r>
                      <a:endParaRPr lang="zh-CN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dirty="0"/>
                        <a:t>000110101001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85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dirty="0"/>
                        <a:t>Hex</a:t>
                      </a:r>
                      <a:endParaRPr lang="zh-CN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1A9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00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dirty="0"/>
                        <a:t>Oct</a:t>
                      </a:r>
                      <a:endParaRPr lang="zh-CN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0651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11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dirty="0"/>
                        <a:t>Dec</a:t>
                      </a:r>
                      <a:endParaRPr lang="zh-CN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–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888125"/>
                  </a:ext>
                </a:extLst>
              </a:tr>
            </a:tbl>
          </a:graphicData>
        </a:graphic>
      </p:graphicFrame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AD7AA871-21F1-374E-8DBD-CE19E039F472}"/>
              </a:ext>
            </a:extLst>
          </p:cNvPr>
          <p:cNvGraphicFramePr>
            <a:graphicFrameLocks noGrp="1"/>
          </p:cNvGraphicFramePr>
          <p:nvPr/>
        </p:nvGraphicFramePr>
        <p:xfrm>
          <a:off x="2732158" y="809612"/>
          <a:ext cx="437453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847">
                  <a:extLst>
                    <a:ext uri="{9D8B030D-6E8A-4147-A177-3AD203B41FA5}">
                      <a16:colId xmlns:a16="http://schemas.microsoft.com/office/drawing/2014/main" val="3733710752"/>
                    </a:ext>
                  </a:extLst>
                </a:gridCol>
                <a:gridCol w="3257689">
                  <a:extLst>
                    <a:ext uri="{9D8B030D-6E8A-4147-A177-3AD203B41FA5}">
                      <a16:colId xmlns:a16="http://schemas.microsoft.com/office/drawing/2014/main" val="297279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整型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600" dirty="0"/>
                        <a:t>(signed/unsigned)</a:t>
                      </a:r>
                      <a:r>
                        <a:rPr kumimoji="1" lang="zh-CN" altLang="en-US" sz="1600" dirty="0"/>
                        <a:t> </a:t>
                      </a:r>
                      <a:r>
                        <a:rPr kumimoji="1" lang="en-US" altLang="zh-CN" sz="1600" dirty="0"/>
                        <a:t>char, short, int, …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85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浮点数</a:t>
                      </a:r>
                      <a:endParaRPr lang="zh-CN" altLang="en-US" sz="16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float, double, …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00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复合类型</a:t>
                      </a:r>
                      <a:endParaRPr lang="zh-CN" altLang="en-US" sz="1600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array, struct, union, …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11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指令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mov, </a:t>
                      </a:r>
                      <a:r>
                        <a:rPr lang="en-US" altLang="zh-CN" sz="1600" dirty="0" err="1"/>
                        <a:t>jmp</a:t>
                      </a:r>
                      <a:r>
                        <a:rPr lang="en-US" altLang="zh-CN" sz="1600" dirty="0"/>
                        <a:t>, call, add, …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888125"/>
                  </a:ext>
                </a:extLst>
              </a:tr>
            </a:tbl>
          </a:graphicData>
        </a:graphic>
      </p:graphicFrame>
      <p:sp>
        <p:nvSpPr>
          <p:cNvPr id="21" name="Trapezoid 20">
            <a:extLst>
              <a:ext uri="{FF2B5EF4-FFF2-40B4-BE49-F238E27FC236}">
                <a16:creationId xmlns:a16="http://schemas.microsoft.com/office/drawing/2014/main" id="{735E7212-17FE-9C4E-8229-270DA5CFEBAA}"/>
              </a:ext>
            </a:extLst>
          </p:cNvPr>
          <p:cNvSpPr/>
          <p:nvPr/>
        </p:nvSpPr>
        <p:spPr>
          <a:xfrm rot="10800000">
            <a:off x="8719805" y="656087"/>
            <a:ext cx="2099187" cy="461800"/>
          </a:xfrm>
          <a:prstGeom prst="trapezoid">
            <a:avLst>
              <a:gd name="adj" fmla="val 1059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665C7F-F17E-5748-A2CD-0E93F27F8AC4}"/>
              </a:ext>
            </a:extLst>
          </p:cNvPr>
          <p:cNvSpPr/>
          <p:nvPr/>
        </p:nvSpPr>
        <p:spPr>
          <a:xfrm>
            <a:off x="8719806" y="375561"/>
            <a:ext cx="2099188" cy="280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信息（代码）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A1D8F7-9A27-D34A-A192-CEA15DA86FA3}"/>
              </a:ext>
            </a:extLst>
          </p:cNvPr>
          <p:cNvSpPr/>
          <p:nvPr/>
        </p:nvSpPr>
        <p:spPr>
          <a:xfrm>
            <a:off x="9209269" y="1117888"/>
            <a:ext cx="1119188" cy="2805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位模式（</a:t>
            </a:r>
            <a:r>
              <a:rPr kumimoji="1" lang="en-US" altLang="zh-CN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exe.</a:t>
            </a:r>
            <a:r>
              <a:rPr kumimoji="1" lang="zh-CN" alt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CB0F32-62FC-674D-8496-610138535891}"/>
              </a:ext>
            </a:extLst>
          </p:cNvPr>
          <p:cNvSpPr txBox="1"/>
          <p:nvPr/>
        </p:nvSpPr>
        <p:spPr>
          <a:xfrm>
            <a:off x="408950" y="236111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位模式的不同表示方法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90DE-3AB4-6C43-9E16-453B0AF369F4}"/>
              </a:ext>
            </a:extLst>
          </p:cNvPr>
          <p:cNvSpPr txBox="1"/>
          <p:nvPr/>
        </p:nvSpPr>
        <p:spPr>
          <a:xfrm>
            <a:off x="3749875" y="236863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类型决定了编码信息的规则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BBD25-E23E-4847-AFB9-1EE50A3BA9CA}"/>
              </a:ext>
            </a:extLst>
          </p:cNvPr>
          <p:cNvSpPr/>
          <p:nvPr/>
        </p:nvSpPr>
        <p:spPr>
          <a:xfrm>
            <a:off x="8719269" y="1860215"/>
            <a:ext cx="2099188" cy="2805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执行结果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869EB40C-E599-D946-BB58-F54664F51577}"/>
              </a:ext>
            </a:extLst>
          </p:cNvPr>
          <p:cNvSpPr/>
          <p:nvPr/>
        </p:nvSpPr>
        <p:spPr>
          <a:xfrm rot="10800000" flipV="1">
            <a:off x="8719269" y="1398414"/>
            <a:ext cx="2099187" cy="461801"/>
          </a:xfrm>
          <a:prstGeom prst="trapezoid">
            <a:avLst>
              <a:gd name="adj" fmla="val 1059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597A94-E577-8546-B6F4-3193E32896E7}"/>
              </a:ext>
            </a:extLst>
          </p:cNvPr>
          <p:cNvSpPr txBox="1"/>
          <p:nvPr/>
        </p:nvSpPr>
        <p:spPr>
          <a:xfrm>
            <a:off x="9032262" y="733098"/>
            <a:ext cx="1473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编译系统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7E422-645E-7949-ADD1-C399BBB12476}"/>
              </a:ext>
            </a:extLst>
          </p:cNvPr>
          <p:cNvSpPr txBox="1"/>
          <p:nvPr/>
        </p:nvSpPr>
        <p:spPr>
          <a:xfrm>
            <a:off x="9086092" y="1475426"/>
            <a:ext cx="136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 + Memory</a:t>
            </a:r>
            <a:endParaRPr kumimoji="1" lang="zh-CN" altLang="en-US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4F9CA-8CD7-9A4A-9ED5-CA14E90149C1}"/>
              </a:ext>
            </a:extLst>
          </p:cNvPr>
          <p:cNvSpPr txBox="1"/>
          <p:nvPr/>
        </p:nvSpPr>
        <p:spPr>
          <a:xfrm>
            <a:off x="7673077" y="2181597"/>
            <a:ext cx="419156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用离散、有限的比特位表示连续、无限的数据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基于规则的信息表示（</a:t>
            </a:r>
            <a:r>
              <a:rPr kumimoji="1" lang="en-US" altLang="zh-CN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ASCII, IEEE-754, x86-64, …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最小化信息损失</a:t>
            </a:r>
            <a:endParaRPr kumimoji="1" lang="en-US" altLang="zh-CN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便于</a:t>
            </a:r>
            <a:r>
              <a:rPr kumimoji="1" lang="en-US" altLang="zh-CN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处理和运算</a:t>
            </a:r>
            <a:endParaRPr kumimoji="1" lang="en-US" altLang="zh-CN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0B6C0B-B549-A740-873E-2E866CC7A7E0}"/>
              </a:ext>
            </a:extLst>
          </p:cNvPr>
          <p:cNvCxnSpPr>
            <a:cxnSpLocks/>
            <a:stCxn id="53" idx="3"/>
            <a:endCxn id="21" idx="3"/>
          </p:cNvCxnSpPr>
          <p:nvPr/>
        </p:nvCxnSpPr>
        <p:spPr>
          <a:xfrm flipV="1">
            <a:off x="8315308" y="886987"/>
            <a:ext cx="649073" cy="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DC404BD-7B30-D649-8A67-9AD98A1E8541}"/>
              </a:ext>
            </a:extLst>
          </p:cNvPr>
          <p:cNvSpPr txBox="1"/>
          <p:nvPr/>
        </p:nvSpPr>
        <p:spPr>
          <a:xfrm>
            <a:off x="7752528" y="734150"/>
            <a:ext cx="562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类型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EA4B4D3-E7CB-2C4E-B2B7-5FDE5A060D25}"/>
              </a:ext>
            </a:extLst>
          </p:cNvPr>
          <p:cNvSpPr/>
          <p:nvPr/>
        </p:nvSpPr>
        <p:spPr>
          <a:xfrm>
            <a:off x="302258" y="2817665"/>
            <a:ext cx="6804435" cy="3693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ISA: </a:t>
            </a: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规定编译系统如何将不同类型的信息转换为位模式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6DFE65-EE1A-D543-8670-D3FEA9889752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10574416" y="886987"/>
            <a:ext cx="458020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394CB2-DFC4-6543-A74B-4650A219F59F}"/>
              </a:ext>
            </a:extLst>
          </p:cNvPr>
          <p:cNvCxnSpPr>
            <a:cxnSpLocks/>
          </p:cNvCxnSpPr>
          <p:nvPr/>
        </p:nvCxnSpPr>
        <p:spPr>
          <a:xfrm>
            <a:off x="11032436" y="886986"/>
            <a:ext cx="0" cy="74232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C6B29-B58F-894E-A1DE-261E86B122D8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10573879" y="1629315"/>
            <a:ext cx="458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625F491-8A15-5041-AB89-F5156EB5B570}"/>
              </a:ext>
            </a:extLst>
          </p:cNvPr>
          <p:cNvSpPr txBox="1"/>
          <p:nvPr/>
        </p:nvSpPr>
        <p:spPr>
          <a:xfrm>
            <a:off x="11022038" y="673374"/>
            <a:ext cx="1119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.text</a:t>
            </a:r>
          </a:p>
          <a:p>
            <a:r>
              <a:rPr kumimoji="1"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.data</a:t>
            </a:r>
          </a:p>
          <a:p>
            <a:r>
              <a:rPr kumimoji="1"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movq</a:t>
            </a:r>
            <a:r>
              <a:rPr kumimoji="1"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1"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movl</a:t>
            </a:r>
            <a:endParaRPr kumimoji="1" lang="en-US" altLang="zh-CN" sz="14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vmovss</a:t>
            </a:r>
            <a:endParaRPr kumimoji="1" lang="en-US" altLang="zh-CN" sz="14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endParaRPr kumimoji="1" lang="zh-CN" altLang="en-US" sz="14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AB76A201-DD0C-B34A-936C-2A1A2A570614}"/>
              </a:ext>
            </a:extLst>
          </p:cNvPr>
          <p:cNvSpPr txBox="1"/>
          <p:nvPr/>
        </p:nvSpPr>
        <p:spPr>
          <a:xfrm>
            <a:off x="7591252" y="1384844"/>
            <a:ext cx="1305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不直接</a:t>
            </a:r>
            <a:endParaRPr kumimoji="1" lang="en-US" altLang="zh-CN" sz="140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kumimoji="1" lang="zh-CN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可见类型</a:t>
            </a:r>
          </a:p>
        </p:txBody>
      </p: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FEAF0D54-21EC-BF4C-83E1-E5B48A9B3196}"/>
              </a:ext>
            </a:extLst>
          </p:cNvPr>
          <p:cNvCxnSpPr>
            <a:cxnSpLocks/>
          </p:cNvCxnSpPr>
          <p:nvPr/>
        </p:nvCxnSpPr>
        <p:spPr>
          <a:xfrm>
            <a:off x="7404652" y="74544"/>
            <a:ext cx="0" cy="673442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3B4AA79-1727-4A4D-9089-D94B94791A55}"/>
              </a:ext>
            </a:extLst>
          </p:cNvPr>
          <p:cNvSpPr/>
          <p:nvPr/>
        </p:nvSpPr>
        <p:spPr>
          <a:xfrm>
            <a:off x="302258" y="6382053"/>
            <a:ext cx="6804435" cy="36933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硬件：实现和支持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endParaRPr kumimoji="1" lang="zh-CN" altLang="en-US" sz="1600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C2B466B-E666-5C41-BE8F-23A6A1E39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5368" r="-110"/>
          <a:stretch/>
        </p:blipFill>
        <p:spPr>
          <a:xfrm>
            <a:off x="5292751" y="3291135"/>
            <a:ext cx="1540560" cy="2185971"/>
          </a:xfrm>
          <a:prstGeom prst="rect">
            <a:avLst/>
          </a:prstGeom>
        </p:spPr>
      </p:pic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29E95E6-7033-8A41-A01B-EA8BFDD36B11}"/>
              </a:ext>
            </a:extLst>
          </p:cNvPr>
          <p:cNvSpPr/>
          <p:nvPr/>
        </p:nvSpPr>
        <p:spPr>
          <a:xfrm>
            <a:off x="302259" y="196389"/>
            <a:ext cx="6804435" cy="3693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信息</a:t>
            </a: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位模式 </a:t>
            </a:r>
            <a:r>
              <a:rPr kumimoji="1" lang="en-US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类型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A17A879E-0555-D843-9E26-5B0024D1DF8E}"/>
              </a:ext>
            </a:extLst>
          </p:cNvPr>
          <p:cNvSpPr txBox="1"/>
          <p:nvPr/>
        </p:nvSpPr>
        <p:spPr>
          <a:xfrm>
            <a:off x="228600" y="5349762"/>
            <a:ext cx="3704860" cy="1024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ea typeface="SimHei" panose="02010609060101010101" pitchFamily="49" charset="-122"/>
              </a:rPr>
              <a:t>程序员可见状态：处理器模型、内存模型</a:t>
            </a:r>
            <a:endParaRPr kumimoji="1" lang="en-US" altLang="zh-CN" sz="1400" dirty="0"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ea typeface="SimHei" panose="02010609060101010101" pitchFamily="49" charset="-122"/>
              </a:rPr>
              <a:t>指令的编码规则与行为</a:t>
            </a:r>
            <a:endParaRPr kumimoji="1" lang="en-US" altLang="zh-CN" sz="1400" dirty="0"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ea typeface="SimHei" panose="02010609060101010101" pitchFamily="49" charset="-122"/>
              </a:rPr>
              <a:t>编程规范和异常情况处理规则（</a:t>
            </a:r>
            <a:r>
              <a:rPr kumimoji="1" lang="en-US" altLang="zh-CN" sz="1400" dirty="0">
                <a:ea typeface="SimHei" panose="02010609060101010101" pitchFamily="49" charset="-122"/>
              </a:rPr>
              <a:t>ABI</a:t>
            </a:r>
            <a:r>
              <a:rPr kumimoji="1" lang="zh-CN" altLang="en-US" sz="1400" dirty="0">
                <a:ea typeface="SimHei" panose="02010609060101010101" pitchFamily="49" charset="-122"/>
              </a:rPr>
              <a:t>）</a:t>
            </a:r>
            <a:endParaRPr kumimoji="1" lang="en-US" altLang="zh-CN" sz="1400" dirty="0">
              <a:ea typeface="SimHei" panose="02010609060101010101" pitchFamily="49" charset="-122"/>
            </a:endParaRPr>
          </a:p>
        </p:txBody>
      </p:sp>
      <p:pic>
        <p:nvPicPr>
          <p:cNvPr id="4115" name="Picture 4114">
            <a:extLst>
              <a:ext uri="{FF2B5EF4-FFF2-40B4-BE49-F238E27FC236}">
                <a16:creationId xmlns:a16="http://schemas.microsoft.com/office/drawing/2014/main" id="{843B9666-2A69-6644-9E3C-EC7A985DD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80"/>
          <a:stretch/>
        </p:blipFill>
        <p:spPr>
          <a:xfrm>
            <a:off x="598437" y="3292366"/>
            <a:ext cx="4695904" cy="218597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21839C6-D3DD-064A-9DC4-0F32AB86D6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9460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52540" y="3733769"/>
            <a:ext cx="996985" cy="955153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46FA54-EAED-5046-BB17-5260CA546318}"/>
              </a:ext>
            </a:extLst>
          </p:cNvPr>
          <p:cNvCxnSpPr>
            <a:cxnSpLocks/>
          </p:cNvCxnSpPr>
          <p:nvPr/>
        </p:nvCxnSpPr>
        <p:spPr>
          <a:xfrm>
            <a:off x="9256822" y="4209543"/>
            <a:ext cx="573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18" name="Triangle 4117">
            <a:extLst>
              <a:ext uri="{FF2B5EF4-FFF2-40B4-BE49-F238E27FC236}">
                <a16:creationId xmlns:a16="http://schemas.microsoft.com/office/drawing/2014/main" id="{37D9DAA3-01A4-6D4E-9B6F-7C8E5F132793}"/>
              </a:ext>
            </a:extLst>
          </p:cNvPr>
          <p:cNvSpPr/>
          <p:nvPr/>
        </p:nvSpPr>
        <p:spPr>
          <a:xfrm>
            <a:off x="9743555" y="3341538"/>
            <a:ext cx="2135492" cy="1680157"/>
          </a:xfrm>
          <a:prstGeom prst="triangle">
            <a:avLst/>
          </a:prstGeom>
          <a:gradFill flip="none" rotWithShape="1">
            <a:gsLst>
              <a:gs pos="100000">
                <a:srgbClr val="F94609"/>
              </a:gs>
              <a:gs pos="11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5D977A2-B528-CB40-9909-353CBC235959}"/>
              </a:ext>
            </a:extLst>
          </p:cNvPr>
          <p:cNvCxnSpPr>
            <a:cxnSpLocks/>
          </p:cNvCxnSpPr>
          <p:nvPr/>
        </p:nvCxnSpPr>
        <p:spPr>
          <a:xfrm>
            <a:off x="9256822" y="4089380"/>
            <a:ext cx="57381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25FB6D07-1283-AA47-AD2F-0CB443E6E00F}"/>
              </a:ext>
            </a:extLst>
          </p:cNvPr>
          <p:cNvSpPr txBox="1"/>
          <p:nvPr/>
        </p:nvSpPr>
        <p:spPr>
          <a:xfrm>
            <a:off x="9271861" y="37816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地址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81C2783-8CB5-F848-B16D-D0815E92A154}"/>
              </a:ext>
            </a:extLst>
          </p:cNvPr>
          <p:cNvSpPr txBox="1"/>
          <p:nvPr/>
        </p:nvSpPr>
        <p:spPr>
          <a:xfrm>
            <a:off x="9276445" y="42095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数据</a:t>
            </a:r>
          </a:p>
        </p:txBody>
      </p: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1EBA3255-BBA5-3B4B-8C1B-38C1C33E9A0D}"/>
              </a:ext>
            </a:extLst>
          </p:cNvPr>
          <p:cNvCxnSpPr>
            <a:cxnSpLocks/>
          </p:cNvCxnSpPr>
          <p:nvPr/>
        </p:nvCxnSpPr>
        <p:spPr>
          <a:xfrm>
            <a:off x="10527869" y="3792930"/>
            <a:ext cx="5573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8235A9C-EA59-D342-96ED-C9AE0199800C}"/>
              </a:ext>
            </a:extLst>
          </p:cNvPr>
          <p:cNvCxnSpPr>
            <a:cxnSpLocks/>
            <a:stCxn id="4118" idx="1"/>
            <a:endCxn id="4118" idx="5"/>
          </p:cNvCxnSpPr>
          <p:nvPr/>
        </p:nvCxnSpPr>
        <p:spPr>
          <a:xfrm>
            <a:off x="10277428" y="4181617"/>
            <a:ext cx="1067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EDBFA4-0850-BC4B-B665-DCE53FE35469}"/>
              </a:ext>
            </a:extLst>
          </p:cNvPr>
          <p:cNvCxnSpPr>
            <a:cxnSpLocks/>
          </p:cNvCxnSpPr>
          <p:nvPr/>
        </p:nvCxnSpPr>
        <p:spPr>
          <a:xfrm>
            <a:off x="10005354" y="4604407"/>
            <a:ext cx="16023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32" name="TextBox 4131">
            <a:extLst>
              <a:ext uri="{FF2B5EF4-FFF2-40B4-BE49-F238E27FC236}">
                <a16:creationId xmlns:a16="http://schemas.microsoft.com/office/drawing/2014/main" id="{BE1A4AF2-E445-0744-991F-1FE941C32217}"/>
              </a:ext>
            </a:extLst>
          </p:cNvPr>
          <p:cNvSpPr txBox="1"/>
          <p:nvPr/>
        </p:nvSpPr>
        <p:spPr>
          <a:xfrm>
            <a:off x="10588234" y="3467605"/>
            <a:ext cx="454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Reg</a:t>
            </a:r>
            <a:endParaRPr kumimoji="1" lang="zh-CN" altLang="en-US" sz="14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BACB74-4253-FC42-A133-BF6877BA95C8}"/>
              </a:ext>
            </a:extLst>
          </p:cNvPr>
          <p:cNvSpPr txBox="1"/>
          <p:nvPr/>
        </p:nvSpPr>
        <p:spPr>
          <a:xfrm>
            <a:off x="10501703" y="3830137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Cache</a:t>
            </a:r>
            <a:endParaRPr kumimoji="1" lang="zh-CN" altLang="en-US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37ADE6E-540C-6244-8AF0-550AF65737F6}"/>
              </a:ext>
            </a:extLst>
          </p:cNvPr>
          <p:cNvSpPr txBox="1"/>
          <p:nvPr/>
        </p:nvSpPr>
        <p:spPr>
          <a:xfrm>
            <a:off x="10204442" y="4252926"/>
            <a:ext cx="1227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Main Memory</a:t>
            </a:r>
            <a:endParaRPr kumimoji="1" lang="zh-CN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D002BC-B3B5-F043-A29E-9E3AF2A36262}"/>
              </a:ext>
            </a:extLst>
          </p:cNvPr>
          <p:cNvSpPr txBox="1"/>
          <p:nvPr/>
        </p:nvSpPr>
        <p:spPr>
          <a:xfrm>
            <a:off x="10570632" y="464811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Disk</a:t>
            </a:r>
            <a:endParaRPr kumimoji="1" lang="zh-CN" altLang="en-US" sz="14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F8C36D6-680B-2844-ABAC-462D460DCA68}"/>
              </a:ext>
            </a:extLst>
          </p:cNvPr>
          <p:cNvSpPr txBox="1"/>
          <p:nvPr/>
        </p:nvSpPr>
        <p:spPr>
          <a:xfrm>
            <a:off x="7662228" y="5061096"/>
            <a:ext cx="2788476" cy="167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冯诺伊曼式体系结构：存算分离</a:t>
            </a:r>
            <a:endParaRPr kumimoji="1" lang="en-US" altLang="zh-CN" sz="1400" b="1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处理器快而存储器慢</a:t>
            </a:r>
            <a:endParaRPr kumimoji="1" lang="en-US" altLang="zh-CN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缓存：利用程序的局部性</a:t>
            </a:r>
            <a:endParaRPr kumimoji="1" lang="en-US" altLang="zh-CN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类型赋予位模式含义</a:t>
            </a:r>
            <a:endParaRPr kumimoji="1" lang="en-US" altLang="zh-CN" sz="1400" b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隔离软硬件，</a:t>
            </a:r>
            <a:r>
              <a:rPr kumimoji="1"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管理软硬件</a:t>
            </a:r>
            <a:endParaRPr kumimoji="1" lang="en-US" altLang="zh-CN" sz="1400" b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135" name="Slide Number Placeholder 4134">
            <a:extLst>
              <a:ext uri="{FF2B5EF4-FFF2-40B4-BE49-F238E27FC236}">
                <a16:creationId xmlns:a16="http://schemas.microsoft.com/office/drawing/2014/main" id="{192DEFE7-EFF1-EE47-94A7-F3C014BC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954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/>
      <p:bldP spid="30" grpId="0"/>
      <p:bldP spid="53" grpId="0"/>
      <p:bldP spid="60" grpId="0" animBg="1"/>
      <p:bldP spid="79" grpId="0"/>
      <p:bldP spid="4108" grpId="0"/>
      <p:bldP spid="86" grpId="0" animBg="1"/>
      <p:bldP spid="87" grpId="0" animBg="1"/>
      <p:bldP spid="4114" grpId="0"/>
      <p:bldP spid="4118" grpId="0" animBg="1"/>
      <p:bldP spid="4119" grpId="0"/>
      <p:bldP spid="115" grpId="0"/>
      <p:bldP spid="4132" grpId="0"/>
      <p:bldP spid="131" grpId="0"/>
      <p:bldP spid="132" grpId="0"/>
      <p:bldP spid="1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oodbye meme">
            <a:extLst>
              <a:ext uri="{FF2B5EF4-FFF2-40B4-BE49-F238E27FC236}">
                <a16:creationId xmlns:a16="http://schemas.microsoft.com/office/drawing/2014/main" id="{CF23BF74-BDBC-A244-A2C3-8054F971D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6" r="576" b="5657"/>
          <a:stretch/>
        </p:blipFill>
        <p:spPr bwMode="auto">
          <a:xfrm>
            <a:off x="6644204" y="2285999"/>
            <a:ext cx="3416300" cy="215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20+ Christmas Wallpaper Ideas : Teal Background For PC/Laptop I Take ...">
            <a:extLst>
              <a:ext uri="{FF2B5EF4-FFF2-40B4-BE49-F238E27FC236}">
                <a16:creationId xmlns:a16="http://schemas.microsoft.com/office/drawing/2014/main" id="{1B500670-F73C-2E43-A46C-C66684DE6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2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B2C29-6C36-CC44-A825-1EB7BA0CADF3}"/>
              </a:ext>
            </a:extLst>
          </p:cNvPr>
          <p:cNvSpPr txBox="1"/>
          <p:nvPr/>
        </p:nvSpPr>
        <p:spPr>
          <a:xfrm>
            <a:off x="1823993" y="2875001"/>
            <a:ext cx="5810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dirty="0"/>
              <a:t>Goodbye!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线程上下文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C693-1003-5C47-926A-05145793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" t="12698" r="50400" b="1298"/>
          <a:stretch/>
        </p:blipFill>
        <p:spPr>
          <a:xfrm>
            <a:off x="1070154" y="2274663"/>
            <a:ext cx="3508824" cy="3244452"/>
          </a:xfrm>
          <a:prstGeom prst="rect">
            <a:avLst/>
          </a:prstGeom>
        </p:spPr>
      </p:pic>
      <p:sp>
        <p:nvSpPr>
          <p:cNvPr id="5" name="Rectangle 379">
            <a:extLst>
              <a:ext uri="{FF2B5EF4-FFF2-40B4-BE49-F238E27FC236}">
                <a16:creationId xmlns:a16="http://schemas.microsoft.com/office/drawing/2014/main" id="{D00AE75C-2DF2-1F42-A601-61795CCBDF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2220" y="2433741"/>
            <a:ext cx="2174875" cy="523875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Kernel code and data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96B49FA1-979E-0241-A3EA-7D2A50531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4175315"/>
            <a:ext cx="2174875" cy="4556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 mapped region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 shared libraries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B3E6E6DE-2305-B042-89B8-CAFAE25FD0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4633051"/>
            <a:ext cx="2174875" cy="349173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382">
            <a:extLst>
              <a:ext uri="{FF2B5EF4-FFF2-40B4-BE49-F238E27FC236}">
                <a16:creationId xmlns:a16="http://schemas.microsoft.com/office/drawing/2014/main" id="{7973459C-E226-2543-AF4C-D7AB360C4A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4985399"/>
            <a:ext cx="2174875" cy="454025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Runtime heap 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malloc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10" name="Rectangle 383">
            <a:extLst>
              <a:ext uri="{FF2B5EF4-FFF2-40B4-BE49-F238E27FC236}">
                <a16:creationId xmlns:a16="http://schemas.microsoft.com/office/drawing/2014/main" id="{A6077E25-8EA6-6D49-B025-BECA25C7A0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3420123"/>
            <a:ext cx="2174875" cy="750429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 384">
            <a:extLst>
              <a:ext uri="{FF2B5EF4-FFF2-40B4-BE49-F238E27FC236}">
                <a16:creationId xmlns:a16="http://schemas.microsoft.com/office/drawing/2014/main" id="{B9AF4A6D-EE10-3C43-9F0B-2F3A2F3EF0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5947424"/>
            <a:ext cx="2174875" cy="2698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Program text (.text)</a:t>
            </a: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C3BCFE8D-FDB8-E843-85E7-205CB2918F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5688662"/>
            <a:ext cx="2174875" cy="269875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Initialized data (.data)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A4BD3916-7648-0F4B-8CA8-5D11D2E99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5429899"/>
            <a:ext cx="2174875" cy="268288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Uninitialized data (.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bss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15" name="Line 387">
            <a:extLst>
              <a:ext uri="{FF2B5EF4-FFF2-40B4-BE49-F238E27FC236}">
                <a16:creationId xmlns:a16="http://schemas.microsoft.com/office/drawing/2014/main" id="{06EAAF7F-6F2C-A14E-A035-7E976E5AC5D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386157" y="4737749"/>
            <a:ext cx="0" cy="2397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Rectangle 388">
            <a:extLst>
              <a:ext uri="{FF2B5EF4-FFF2-40B4-BE49-F238E27FC236}">
                <a16:creationId xmlns:a16="http://schemas.microsoft.com/office/drawing/2014/main" id="{719FA09B-63D4-C745-8FDD-CD4EC712F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3191524"/>
            <a:ext cx="2174875" cy="2238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Thread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stack 1</a:t>
            </a:r>
          </a:p>
        </p:txBody>
      </p:sp>
      <p:sp>
        <p:nvSpPr>
          <p:cNvPr id="17" name="Rectangle 391">
            <a:extLst>
              <a:ext uri="{FF2B5EF4-FFF2-40B4-BE49-F238E27FC236}">
                <a16:creationId xmlns:a16="http://schemas.microsoft.com/office/drawing/2014/main" id="{7DB9237C-C83E-FA41-944F-013E5FE42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0632" y="6206187"/>
            <a:ext cx="2174875" cy="269875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Rectangle 400">
            <a:extLst>
              <a:ext uri="{FF2B5EF4-FFF2-40B4-BE49-F238E27FC236}">
                <a16:creationId xmlns:a16="http://schemas.microsoft.com/office/drawing/2014/main" id="{741E1141-BAA9-494E-98E1-23D2C38502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2220" y="854929"/>
            <a:ext cx="2174875" cy="15819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9" name="Line 427">
            <a:extLst>
              <a:ext uri="{FF2B5EF4-FFF2-40B4-BE49-F238E27FC236}">
                <a16:creationId xmlns:a16="http://schemas.microsoft.com/office/drawing/2014/main" id="{B6F706DE-4C1E-0C4D-8DB0-7E9E3D6F5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6344" y="3068796"/>
            <a:ext cx="2184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Rectangle 388">
            <a:extLst>
              <a:ext uri="{FF2B5EF4-FFF2-40B4-BE49-F238E27FC236}">
                <a16:creationId xmlns:a16="http://schemas.microsoft.com/office/drawing/2014/main" id="{949AAA49-752A-A74D-ABD3-63A035390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2221" y="3522156"/>
            <a:ext cx="2168524" cy="2682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Thread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stack 2</a:t>
            </a:r>
          </a:p>
        </p:txBody>
      </p:sp>
      <p:sp>
        <p:nvSpPr>
          <p:cNvPr id="21" name="Rectangle 388">
            <a:extLst>
              <a:ext uri="{FF2B5EF4-FFF2-40B4-BE49-F238E27FC236}">
                <a16:creationId xmlns:a16="http://schemas.microsoft.com/office/drawing/2014/main" id="{A3ED92E1-D844-2D49-A176-D3F3E3D52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2221" y="3896889"/>
            <a:ext cx="2174862" cy="167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00"/>
                </a:solidFill>
              </a:rPr>
              <a:t>Thread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stack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A014E-824E-0743-963C-85958F36E365}"/>
              </a:ext>
            </a:extLst>
          </p:cNvPr>
          <p:cNvSpPr txBox="1"/>
          <p:nvPr/>
        </p:nvSpPr>
        <p:spPr>
          <a:xfrm>
            <a:off x="1257095" y="5106691"/>
            <a:ext cx="30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线程上下文（还有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线程</a:t>
            </a:r>
            <a:r>
              <a:rPr kumimoji="1" lang="en-US" altLang="zh-CN" dirty="0" err="1">
                <a:solidFill>
                  <a:srgbClr val="FF0000"/>
                </a:solidFill>
                <a:ea typeface="SimHei" panose="02010609060101010101" pitchFamily="49" charset="-122"/>
              </a:rPr>
              <a:t>tid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F9A730-07C8-EA47-B7E1-C59B2990FD73}"/>
              </a:ext>
            </a:extLst>
          </p:cNvPr>
          <p:cNvCxnSpPr/>
          <p:nvPr/>
        </p:nvCxnSpPr>
        <p:spPr>
          <a:xfrm>
            <a:off x="5017880" y="3790441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AAFEAD-F1B6-4F49-9D92-D3F50D350856}"/>
              </a:ext>
            </a:extLst>
          </p:cNvPr>
          <p:cNvSpPr txBox="1"/>
          <p:nvPr/>
        </p:nvSpPr>
        <p:spPr>
          <a:xfrm>
            <a:off x="4950252" y="341535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只有线程栈在用户地址空间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0DCEF-39AD-5F47-9F55-282A8D1E9479}"/>
              </a:ext>
            </a:extLst>
          </p:cNvPr>
          <p:cNvSpPr txBox="1"/>
          <p:nvPr/>
        </p:nvSpPr>
        <p:spPr>
          <a:xfrm>
            <a:off x="5377720" y="37953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不对其他线程设防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836E6-B264-DB40-AD40-345ED5F57231}"/>
              </a:ext>
            </a:extLst>
          </p:cNvPr>
          <p:cNvSpPr txBox="1"/>
          <p:nvPr/>
        </p:nvSpPr>
        <p:spPr>
          <a:xfrm>
            <a:off x="10599575" y="3459757"/>
            <a:ext cx="11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局部变量</a:t>
            </a:r>
          </a:p>
        </p:txBody>
      </p:sp>
    </p:spTree>
    <p:extLst>
      <p:ext uri="{BB962C8B-B14F-4D97-AF65-F5344CB8AC3E}">
        <p14:creationId xmlns:p14="http://schemas.microsoft.com/office/powerpoint/2010/main" val="33402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B723006-D1F0-DA40-AD98-D4852F06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257" y="765962"/>
            <a:ext cx="10321486" cy="53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66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Posix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：线程创建与初始化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D2C63-9C0A-5046-B4E0-E0B27890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8" y="2060194"/>
            <a:ext cx="6668729" cy="157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58045-56DF-7944-BE39-D8968DD94640}"/>
              </a:ext>
            </a:extLst>
          </p:cNvPr>
          <p:cNvSpPr txBox="1"/>
          <p:nvPr/>
        </p:nvSpPr>
        <p:spPr>
          <a:xfrm>
            <a:off x="7483282" y="1926536"/>
            <a:ext cx="2677336" cy="1705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：指向</a:t>
            </a:r>
            <a:r>
              <a:rPr kumimoji="1" lang="zh-CN" altLang="en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线程例程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arg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：指向参数列表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tid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：保存返回的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tid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attr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：不用管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60F597-F794-7F46-ACAB-0FD86A0B091B}"/>
              </a:ext>
            </a:extLst>
          </p:cNvPr>
          <p:cNvCxnSpPr/>
          <p:nvPr/>
        </p:nvCxnSpPr>
        <p:spPr>
          <a:xfrm>
            <a:off x="522513" y="2638183"/>
            <a:ext cx="27214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FB498D2-0CB4-E348-867A-94E0F0C3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4" y="3887855"/>
            <a:ext cx="6670763" cy="1708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E742A-704C-5444-B1A4-96A86745714C}"/>
              </a:ext>
            </a:extLst>
          </p:cNvPr>
          <p:cNvSpPr txBox="1"/>
          <p:nvPr/>
        </p:nvSpPr>
        <p:spPr>
          <a:xfrm>
            <a:off x="7483282" y="4096802"/>
            <a:ext cx="4532010" cy="129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第一次被线程调用：执行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init_routine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后续被调用：什么也不做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在创建进程时动态初始化（加锁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…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4E808-0370-9447-B5B9-F57E96F24E06}"/>
              </a:ext>
            </a:extLst>
          </p:cNvPr>
          <p:cNvSpPr txBox="1"/>
          <p:nvPr/>
        </p:nvSpPr>
        <p:spPr>
          <a:xfrm>
            <a:off x="7772400" y="1324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 *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thread_routine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 *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80BEBC-1910-A244-967B-722C8854FB8F}"/>
              </a:ext>
            </a:extLst>
          </p:cNvPr>
          <p:cNvCxnSpPr/>
          <p:nvPr/>
        </p:nvCxnSpPr>
        <p:spPr>
          <a:xfrm flipV="1">
            <a:off x="9403038" y="1694265"/>
            <a:ext cx="252591" cy="365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66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Posix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：线程终止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142EE-E107-7543-B1FB-20FE7AF6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8" y="2113245"/>
            <a:ext cx="6688393" cy="1111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F5C26-2321-464B-9107-0DF303BB2AEF}"/>
              </a:ext>
            </a:extLst>
          </p:cNvPr>
          <p:cNvSpPr txBox="1"/>
          <p:nvPr/>
        </p:nvSpPr>
        <p:spPr>
          <a:xfrm>
            <a:off x="7447657" y="1739801"/>
            <a:ext cx="4610747" cy="212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终止的</a:t>
            </a:r>
            <a:r>
              <a:rPr kumimoji="1" lang="zh-CN" altLang="en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线程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的返回值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(void *)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保存在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thread_return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里</a:t>
            </a:r>
            <a:endParaRPr kumimoji="1" lang="en-US" altLang="zh-CN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如果主线程调用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pthread_exit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，它会等待其他对等线程终止，然后再终止主线程和整个进程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7B5D9B-317F-5841-95F6-512F06DC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7" y="3861023"/>
            <a:ext cx="6688394" cy="1111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AF7DDD-E804-5B49-BF78-131345B68589}"/>
              </a:ext>
            </a:extLst>
          </p:cNvPr>
          <p:cNvSpPr txBox="1"/>
          <p:nvPr/>
        </p:nvSpPr>
        <p:spPr>
          <a:xfrm>
            <a:off x="7447657" y="4232039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杀死线程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BC30C-9BCE-0043-BEAE-1503881003FF}"/>
              </a:ext>
            </a:extLst>
          </p:cNvPr>
          <p:cNvSpPr txBox="1"/>
          <p:nvPr/>
        </p:nvSpPr>
        <p:spPr>
          <a:xfrm>
            <a:off x="268438" y="1232876"/>
            <a:ext cx="5671745" cy="4597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线程例程执行完毕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pthread_exit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pthread_cancel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prstClr val="black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某个对等线程调用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nix</a:t>
            </a:r>
            <a:r>
              <a:rPr lang="en-US" altLang="zh-CN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exit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函数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整个进程都终止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0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18553</TotalTime>
  <Words>3754</Words>
  <Application>Microsoft Macintosh PowerPoint</Application>
  <PresentationFormat>Widescreen</PresentationFormat>
  <Paragraphs>583</Paragraphs>
  <Slides>51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Consolas</vt:lpstr>
      <vt:lpstr>Courier New</vt:lpstr>
      <vt:lpstr>Calibri Light</vt:lpstr>
      <vt:lpstr>SimHei</vt:lpstr>
      <vt:lpstr>SimSun</vt:lpstr>
      <vt:lpstr>Calibri</vt:lpstr>
      <vt:lpstr>Arial</vt:lpstr>
      <vt:lpstr>Wingdings</vt:lpstr>
      <vt:lpstr>Office Theme</vt:lpstr>
      <vt:lpstr>Goodbye</vt:lpstr>
      <vt:lpstr>Chap. 11 – 12 Network Programming with Concurrency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Chap. 10 System I/O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Chap. 9 Virtual Memory</vt:lpstr>
      <vt:lpstr>Chap. 8 Exception Control Flow</vt:lpstr>
      <vt:lpstr>PowerPoint Presentation</vt:lpstr>
      <vt:lpstr>PowerPoint Presentation</vt:lpstr>
      <vt:lpstr>PowerPoint Presentation</vt:lpstr>
      <vt:lpstr>PowerPoint Presentation</vt:lpstr>
      <vt:lpstr>Chap. 7 Linking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Chap. 2 – 6 1-slide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495</cp:revision>
  <dcterms:created xsi:type="dcterms:W3CDTF">2024-09-08T14:28:50Z</dcterms:created>
  <dcterms:modified xsi:type="dcterms:W3CDTF">2025-12-26T12:41:38Z</dcterms:modified>
</cp:coreProperties>
</file>